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 id="2147483652" r:id="rId3"/>
    <p:sldMasterId id="2147483653" r:id="rId4"/>
  </p:sldMasterIdLst>
  <p:notesMasterIdLst>
    <p:notesMasterId r:id="rId15"/>
  </p:notesMasterIdLst>
  <p:handoutMasterIdLst>
    <p:handoutMasterId r:id="rId16"/>
  </p:handoutMasterIdLst>
  <p:sldIdLst>
    <p:sldId id="257" r:id="rId5"/>
    <p:sldId id="299" r:id="rId6"/>
    <p:sldId id="320" r:id="rId7"/>
    <p:sldId id="321" r:id="rId8"/>
    <p:sldId id="272" r:id="rId9"/>
    <p:sldId id="312" r:id="rId10"/>
    <p:sldId id="283" r:id="rId11"/>
    <p:sldId id="318" r:id="rId12"/>
    <p:sldId id="322" r:id="rId13"/>
    <p:sldId id="271" r:id="rId14"/>
  </p:sldIdLst>
  <p:sldSz cx="9144000" cy="6858000" type="screen4x3"/>
  <p:notesSz cx="6858000" cy="9296400"/>
  <p:defaultTextStyle>
    <a:defPPr>
      <a:defRPr lang="en-US"/>
    </a:defPPr>
    <a:lvl1pPr algn="ctr" rtl="0" fontAlgn="base">
      <a:lnSpc>
        <a:spcPct val="110000"/>
      </a:lnSpc>
      <a:spcBef>
        <a:spcPct val="0"/>
      </a:spcBef>
      <a:spcAft>
        <a:spcPct val="0"/>
      </a:spcAft>
      <a:defRPr kern="1200">
        <a:solidFill>
          <a:schemeClr val="tx1"/>
        </a:solidFill>
        <a:latin typeface="Arial" charset="0"/>
        <a:ea typeface="ＭＳ Ｐゴシック" pitchFamily="-105" charset="-128"/>
        <a:cs typeface="+mn-cs"/>
      </a:defRPr>
    </a:lvl1pPr>
    <a:lvl2pPr marL="457200" algn="ctr" rtl="0" fontAlgn="base">
      <a:lnSpc>
        <a:spcPct val="110000"/>
      </a:lnSpc>
      <a:spcBef>
        <a:spcPct val="0"/>
      </a:spcBef>
      <a:spcAft>
        <a:spcPct val="0"/>
      </a:spcAft>
      <a:defRPr kern="1200">
        <a:solidFill>
          <a:schemeClr val="tx1"/>
        </a:solidFill>
        <a:latin typeface="Arial" charset="0"/>
        <a:ea typeface="ＭＳ Ｐゴシック" pitchFamily="-105" charset="-128"/>
        <a:cs typeface="+mn-cs"/>
      </a:defRPr>
    </a:lvl2pPr>
    <a:lvl3pPr marL="914400" algn="ctr" rtl="0" fontAlgn="base">
      <a:lnSpc>
        <a:spcPct val="110000"/>
      </a:lnSpc>
      <a:spcBef>
        <a:spcPct val="0"/>
      </a:spcBef>
      <a:spcAft>
        <a:spcPct val="0"/>
      </a:spcAft>
      <a:defRPr kern="1200">
        <a:solidFill>
          <a:schemeClr val="tx1"/>
        </a:solidFill>
        <a:latin typeface="Arial" charset="0"/>
        <a:ea typeface="ＭＳ Ｐゴシック" pitchFamily="-105" charset="-128"/>
        <a:cs typeface="+mn-cs"/>
      </a:defRPr>
    </a:lvl3pPr>
    <a:lvl4pPr marL="1371600" algn="ctr" rtl="0" fontAlgn="base">
      <a:lnSpc>
        <a:spcPct val="110000"/>
      </a:lnSpc>
      <a:spcBef>
        <a:spcPct val="0"/>
      </a:spcBef>
      <a:spcAft>
        <a:spcPct val="0"/>
      </a:spcAft>
      <a:defRPr kern="1200">
        <a:solidFill>
          <a:schemeClr val="tx1"/>
        </a:solidFill>
        <a:latin typeface="Arial" charset="0"/>
        <a:ea typeface="ＭＳ Ｐゴシック" pitchFamily="-105" charset="-128"/>
        <a:cs typeface="+mn-cs"/>
      </a:defRPr>
    </a:lvl4pPr>
    <a:lvl5pPr marL="1828800" algn="ctr" rtl="0" fontAlgn="base">
      <a:lnSpc>
        <a:spcPct val="110000"/>
      </a:lnSpc>
      <a:spcBef>
        <a:spcPct val="0"/>
      </a:spcBef>
      <a:spcAft>
        <a:spcPct val="0"/>
      </a:spcAft>
      <a:defRPr kern="1200">
        <a:solidFill>
          <a:schemeClr val="tx1"/>
        </a:solidFill>
        <a:latin typeface="Arial" charset="0"/>
        <a:ea typeface="ＭＳ Ｐゴシック" pitchFamily="-105" charset="-128"/>
        <a:cs typeface="+mn-cs"/>
      </a:defRPr>
    </a:lvl5pPr>
    <a:lvl6pPr marL="2286000" algn="l" defTabSz="914400" rtl="0" eaLnBrk="1" latinLnBrk="0" hangingPunct="1">
      <a:defRPr kern="1200">
        <a:solidFill>
          <a:schemeClr val="tx1"/>
        </a:solidFill>
        <a:latin typeface="Arial" charset="0"/>
        <a:ea typeface="ＭＳ Ｐゴシック" pitchFamily="-105" charset="-128"/>
        <a:cs typeface="+mn-cs"/>
      </a:defRPr>
    </a:lvl6pPr>
    <a:lvl7pPr marL="2743200" algn="l" defTabSz="914400" rtl="0" eaLnBrk="1" latinLnBrk="0" hangingPunct="1">
      <a:defRPr kern="1200">
        <a:solidFill>
          <a:schemeClr val="tx1"/>
        </a:solidFill>
        <a:latin typeface="Arial" charset="0"/>
        <a:ea typeface="ＭＳ Ｐゴシック" pitchFamily="-105" charset="-128"/>
        <a:cs typeface="+mn-cs"/>
      </a:defRPr>
    </a:lvl7pPr>
    <a:lvl8pPr marL="3200400" algn="l" defTabSz="914400" rtl="0" eaLnBrk="1" latinLnBrk="0" hangingPunct="1">
      <a:defRPr kern="1200">
        <a:solidFill>
          <a:schemeClr val="tx1"/>
        </a:solidFill>
        <a:latin typeface="Arial" charset="0"/>
        <a:ea typeface="ＭＳ Ｐゴシック" pitchFamily="-105" charset="-128"/>
        <a:cs typeface="+mn-cs"/>
      </a:defRPr>
    </a:lvl8pPr>
    <a:lvl9pPr marL="3657600" algn="l" defTabSz="914400" rtl="0" eaLnBrk="1" latinLnBrk="0" hangingPunct="1">
      <a:defRPr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818" autoAdjust="0"/>
  </p:normalViewPr>
  <p:slideViewPr>
    <p:cSldViewPr>
      <p:cViewPr varScale="1">
        <p:scale>
          <a:sx n="102" d="100"/>
          <a:sy n="102" d="100"/>
        </p:scale>
        <p:origin x="-1884" y="-90"/>
      </p:cViewPr>
      <p:guideLst>
        <p:guide orient="horz" pos="2160"/>
        <p:guide pos="2880"/>
      </p:guideLst>
    </p:cSldViewPr>
  </p:slideViewPr>
  <p:outlineViewPr>
    <p:cViewPr>
      <p:scale>
        <a:sx n="33" d="100"/>
        <a:sy n="33" d="100"/>
      </p:scale>
      <p:origin x="0" y="628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a:latin typeface="Arial" pitchFamily="-106" charset="0"/>
                <a:ea typeface="+mn-ea"/>
                <a:cs typeface="+mn-cs"/>
              </a:defRPr>
            </a:lvl1pPr>
          </a:lstStyle>
          <a:p>
            <a:pPr>
              <a:defRPr/>
            </a:pPr>
            <a:endParaRPr lang="en-US"/>
          </a:p>
        </p:txBody>
      </p:sp>
      <p:sp>
        <p:nvSpPr>
          <p:cNvPr id="6144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pitchFamily="-106" charset="0"/>
                <a:ea typeface="+mn-ea"/>
                <a:cs typeface="+mn-cs"/>
              </a:defRPr>
            </a:lvl1pPr>
          </a:lstStyle>
          <a:p>
            <a:pPr>
              <a:defRPr/>
            </a:pPr>
            <a:endParaRPr lang="en-US"/>
          </a:p>
        </p:txBody>
      </p:sp>
      <p:sp>
        <p:nvSpPr>
          <p:cNvPr id="6144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a:latin typeface="Arial" pitchFamily="-106" charset="0"/>
                <a:ea typeface="+mn-ea"/>
                <a:cs typeface="+mn-cs"/>
              </a:defRPr>
            </a:lvl1pPr>
          </a:lstStyle>
          <a:p>
            <a:pPr>
              <a:defRPr/>
            </a:pPr>
            <a:endParaRPr lang="en-US"/>
          </a:p>
        </p:txBody>
      </p:sp>
      <p:sp>
        <p:nvSpPr>
          <p:cNvPr id="6144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vl1pPr>
          </a:lstStyle>
          <a:p>
            <a:pPr>
              <a:defRPr/>
            </a:pPr>
            <a:fld id="{8B7B1C8C-BC92-4C48-82C7-8A7CE1ED1E3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a:latin typeface="Arial" pitchFamily="-106"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pitchFamily="-106" charset="0"/>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a:latin typeface="Arial" pitchFamily="-106"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vl1pPr>
          </a:lstStyle>
          <a:p>
            <a:pPr>
              <a:defRPr/>
            </a:pPr>
            <a:fld id="{3FAB2A05-24AE-4036-BFB4-9F9F3022A1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FC773A4-5A03-4159-8AF8-2389EA4E84E7}" type="slidenum">
              <a:rPr lang="en-US" smtClean="0"/>
              <a:pPr/>
              <a:t>1</a:t>
            </a:fld>
            <a:endParaRPr lang="en-US" smtClean="0"/>
          </a:p>
        </p:txBody>
      </p:sp>
      <p:sp>
        <p:nvSpPr>
          <p:cNvPr id="13315"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228" tIns="45611" rIns="91228" bIns="45611" anchor="b"/>
          <a:lstStyle/>
          <a:p>
            <a:pPr algn="r" defTabSz="912813" eaLnBrk="0" hangingPunct="0">
              <a:lnSpc>
                <a:spcPct val="100000"/>
              </a:lnSpc>
            </a:pPr>
            <a:fld id="{9C565097-D978-41C7-8F26-BF56E7E79270}" type="slidenum">
              <a:rPr lang="en-US" sz="1200">
                <a:latin typeface="Times New Roman" pitchFamily="18" charset="0"/>
              </a:rPr>
              <a:pPr algn="r" defTabSz="912813" eaLnBrk="0" hangingPunct="0">
                <a:lnSpc>
                  <a:spcPct val="100000"/>
                </a:lnSpc>
              </a:pPr>
              <a:t>1</a:t>
            </a:fld>
            <a:endParaRPr lang="en-US" sz="1200">
              <a:latin typeface="Times New Roman" pitchFamily="18" charset="0"/>
            </a:endParaRPr>
          </a:p>
        </p:txBody>
      </p:sp>
      <p:sp>
        <p:nvSpPr>
          <p:cNvPr id="13316" name="Rectangle 2"/>
          <p:cNvSpPr>
            <a:spLocks noGrp="1" noRot="1" noChangeAspect="1" noChangeArrowheads="1" noTextEdit="1"/>
          </p:cNvSpPr>
          <p:nvPr>
            <p:ph type="sldImg"/>
          </p:nvPr>
        </p:nvSpPr>
        <p:spPr>
          <a:xfrm>
            <a:off x="1106488" y="698500"/>
            <a:ext cx="4646612" cy="3484563"/>
          </a:xfrm>
          <a:ln/>
        </p:spPr>
      </p:sp>
      <p:sp>
        <p:nvSpPr>
          <p:cNvPr id="13317" name="Rectangle 3"/>
          <p:cNvSpPr>
            <a:spLocks noGrp="1" noChangeArrowheads="1"/>
          </p:cNvSpPr>
          <p:nvPr>
            <p:ph type="body" idx="1"/>
          </p:nvPr>
        </p:nvSpPr>
        <p:spPr>
          <a:xfrm>
            <a:off x="915988" y="4414838"/>
            <a:ext cx="5026025" cy="4183062"/>
          </a:xfrm>
          <a:noFill/>
          <a:ln/>
        </p:spPr>
        <p:txBody>
          <a:bodyPr lIns="91228" tIns="45611" rIns="91228" bIns="45611"/>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r>
              <a:rPr lang="en-US" smtClean="0">
                <a:latin typeface="Arial" charset="0"/>
              </a:rPr>
              <a:t>EPact 2005 and EISA 2007 made the grid a national priority.  This President and this Secretary are committed to this like few others before which is critical, since there are thousands of tasks we need to accomplish on every front.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5887" y="8831261"/>
            <a:ext cx="2972114" cy="465139"/>
          </a:xfrm>
          <a:prstGeom prst="rect">
            <a:avLst/>
          </a:prstGeom>
          <a:noFill/>
          <a:ln w="9525">
            <a:noFill/>
            <a:miter lim="800000"/>
            <a:headEnd/>
            <a:tailEnd/>
          </a:ln>
        </p:spPr>
        <p:txBody>
          <a:bodyPr lIns="92170" tIns="46082" rIns="92170" bIns="46082" anchor="b"/>
          <a:lstStyle/>
          <a:p>
            <a:pPr algn="r" defTabSz="920750" eaLnBrk="1" hangingPunct="1">
              <a:lnSpc>
                <a:spcPct val="100000"/>
              </a:lnSpc>
              <a:buClrTx/>
              <a:buFontTx/>
              <a:buNone/>
            </a:pPr>
            <a:fld id="{E872BB83-E474-4FB2-9EE7-245317F862F1}" type="slidenum">
              <a:rPr lang="en-US" sz="1800" b="0">
                <a:solidFill>
                  <a:schemeClr val="tx1"/>
                </a:solidFill>
                <a:latin typeface="Times New Roman" pitchFamily="18" charset="0"/>
              </a:rPr>
              <a:pPr algn="r" defTabSz="920750" eaLnBrk="1" hangingPunct="1">
                <a:lnSpc>
                  <a:spcPct val="100000"/>
                </a:lnSpc>
                <a:buClrTx/>
                <a:buFontTx/>
                <a:buNone/>
              </a:pPr>
              <a:t>4</a:t>
            </a:fld>
            <a:endParaRPr lang="en-US" sz="1800" b="0">
              <a:solidFill>
                <a:schemeClr val="tx1"/>
              </a:solidFill>
              <a:latin typeface="Times New Roman" pitchFamily="18" charset="0"/>
            </a:endParaRPr>
          </a:p>
        </p:txBody>
      </p:sp>
      <p:sp>
        <p:nvSpPr>
          <p:cNvPr id="90115" name="Rectangle 2"/>
          <p:cNvSpPr>
            <a:spLocks noGrp="1" noRot="1" noChangeAspect="1" noChangeArrowheads="1" noTextEdit="1"/>
          </p:cNvSpPr>
          <p:nvPr>
            <p:ph type="sldImg"/>
          </p:nvPr>
        </p:nvSpPr>
        <p:spPr>
          <a:xfrm>
            <a:off x="1108075" y="698500"/>
            <a:ext cx="4645025" cy="3484563"/>
          </a:xfrm>
          <a:ln/>
        </p:spPr>
      </p:sp>
      <p:sp>
        <p:nvSpPr>
          <p:cNvPr id="90116" name="Rectangle 3"/>
          <p:cNvSpPr>
            <a:spLocks noGrp="1" noChangeArrowheads="1"/>
          </p:cNvSpPr>
          <p:nvPr>
            <p:ph type="body" idx="1"/>
          </p:nvPr>
        </p:nvSpPr>
        <p:spPr>
          <a:xfrm>
            <a:off x="684544" y="4414831"/>
            <a:ext cx="5488912" cy="4183061"/>
          </a:xfrm>
          <a:noFill/>
          <a:ln/>
        </p:spPr>
        <p:txBody>
          <a:bodyPr lIns="92362" tIns="46181" rIns="92362" bIns="46181"/>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EF8E5AD-6F64-42FF-AD9B-8F4C2A91E986}" type="slidenum">
              <a:rPr lang="en-US" smtClean="0"/>
              <a:pPr/>
              <a:t>5</a:t>
            </a:fld>
            <a:endParaRPr lang="en-US" smtClean="0"/>
          </a:p>
        </p:txBody>
      </p:sp>
      <p:sp>
        <p:nvSpPr>
          <p:cNvPr id="15363" name="Rectangle 2"/>
          <p:cNvSpPr>
            <a:spLocks noGrp="1" noRot="1" noChangeAspect="1" noChangeArrowheads="1" noTextEdit="1"/>
          </p:cNvSpPr>
          <p:nvPr>
            <p:ph type="sldImg"/>
          </p:nvPr>
        </p:nvSpPr>
        <p:spPr>
          <a:xfrm>
            <a:off x="1106488" y="698500"/>
            <a:ext cx="4646612" cy="3484563"/>
          </a:xfrm>
          <a:ln/>
        </p:spPr>
      </p:sp>
      <p:sp>
        <p:nvSpPr>
          <p:cNvPr id="15364" name="Rectangle 3"/>
          <p:cNvSpPr>
            <a:spLocks noGrp="1" noChangeArrowheads="1"/>
          </p:cNvSpPr>
          <p:nvPr>
            <p:ph type="body" idx="1"/>
          </p:nvPr>
        </p:nvSpPr>
        <p:spPr>
          <a:xfrm>
            <a:off x="915988" y="4414838"/>
            <a:ext cx="5026025" cy="4183062"/>
          </a:xfrm>
          <a:noFill/>
          <a:ln/>
        </p:spPr>
        <p:txBody>
          <a:bodyPr lIns="91228" tIns="45611" rIns="91228" bIns="45611"/>
          <a:lstStyle/>
          <a:p>
            <a:pPr eaLnBrk="1" hangingPunct="1"/>
            <a:r>
              <a:rPr lang="en-US" smtClean="0">
                <a:latin typeface="Arial" charset="0"/>
              </a:rPr>
              <a:t>The American Recovery and Reinvestment Act is one of the tools provided by our leadership, and funds are flowing through several program offices to make the best possible use of this tool.  Here’s what the Office of Electricity is doing…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0BCAF5B-3C94-43DE-8B72-2F83770582AF}" type="slidenum">
              <a:rPr lang="en-US" smtClean="0"/>
              <a:pPr/>
              <a:t>6</a:t>
            </a:fld>
            <a:endParaRPr lang="en-US" smtClean="0"/>
          </a:p>
        </p:txBody>
      </p:sp>
      <p:sp>
        <p:nvSpPr>
          <p:cNvPr id="17411" name="Slide Image Placeholder 1"/>
          <p:cNvSpPr>
            <a:spLocks noGrp="1" noRot="1" noChangeAspect="1" noTextEdit="1"/>
          </p:cNvSpPr>
          <p:nvPr>
            <p:ph type="sldImg"/>
          </p:nvPr>
        </p:nvSpPr>
        <p:spPr>
          <a:xfrm>
            <a:off x="1106488" y="698500"/>
            <a:ext cx="4646612" cy="3484563"/>
          </a:xfrm>
          <a:ln/>
        </p:spPr>
      </p:sp>
      <p:sp>
        <p:nvSpPr>
          <p:cNvPr id="17412" name="Notes Placeholder 2"/>
          <p:cNvSpPr>
            <a:spLocks noGrp="1"/>
          </p:cNvSpPr>
          <p:nvPr>
            <p:ph type="body" idx="1"/>
          </p:nvPr>
        </p:nvSpPr>
        <p:spPr>
          <a:xfrm>
            <a:off x="914400" y="4414838"/>
            <a:ext cx="5029200" cy="4183062"/>
          </a:xfrm>
          <a:noFill/>
          <a:ln/>
        </p:spPr>
        <p:txBody>
          <a:bodyPr lIns="91231" tIns="45613" rIns="91231" bIns="45613"/>
          <a:lstStyle/>
          <a:p>
            <a:pPr eaLnBrk="1" hangingPunct="1"/>
            <a:endParaRPr lang="en-US" smtClean="0">
              <a:latin typeface="Arial" charset="0"/>
            </a:endParaRPr>
          </a:p>
        </p:txBody>
      </p:sp>
      <p:sp>
        <p:nvSpPr>
          <p:cNvPr id="17413" name="Slide Number Placeholder 3"/>
          <p:cNvSpPr txBox="1">
            <a:spLocks noGrp="1"/>
          </p:cNvSpPr>
          <p:nvPr/>
        </p:nvSpPr>
        <p:spPr bwMode="auto">
          <a:xfrm>
            <a:off x="3886200" y="8831263"/>
            <a:ext cx="2971800" cy="465137"/>
          </a:xfrm>
          <a:prstGeom prst="rect">
            <a:avLst/>
          </a:prstGeom>
          <a:noFill/>
          <a:ln w="9525">
            <a:noFill/>
            <a:miter lim="800000"/>
            <a:headEnd/>
            <a:tailEnd/>
          </a:ln>
        </p:spPr>
        <p:txBody>
          <a:bodyPr lIns="91231" tIns="45613" rIns="91231" bIns="45613" anchor="b"/>
          <a:lstStyle/>
          <a:p>
            <a:pPr algn="r" defTabSz="912813" eaLnBrk="0" hangingPunct="0">
              <a:lnSpc>
                <a:spcPct val="100000"/>
              </a:lnSpc>
            </a:pPr>
            <a:fld id="{646DFED0-203C-4807-AF4A-16E543B0F518}" type="slidenum">
              <a:rPr lang="en-US" sz="1200">
                <a:latin typeface="Times New Roman" pitchFamily="18" charset="0"/>
              </a:rPr>
              <a:pPr algn="r" defTabSz="912813" eaLnBrk="0" hangingPunct="0">
                <a:lnSpc>
                  <a:spcPct val="100000"/>
                </a:lnSpc>
              </a:pPr>
              <a:t>6</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D33419B-C8C9-42E1-AB5D-DABC284840B7}" type="slidenum">
              <a:rPr lang="en-US" smtClean="0"/>
              <a:pPr/>
              <a:t>10</a:t>
            </a:fld>
            <a:endParaRPr lang="en-US" smtClean="0"/>
          </a:p>
        </p:txBody>
      </p:sp>
      <p:sp>
        <p:nvSpPr>
          <p:cNvPr id="18435" name="Rectangle 2"/>
          <p:cNvSpPr>
            <a:spLocks noGrp="1" noRot="1" noChangeAspect="1" noChangeArrowheads="1" noTextEdit="1"/>
          </p:cNvSpPr>
          <p:nvPr>
            <p:ph type="sldImg"/>
          </p:nvPr>
        </p:nvSpPr>
        <p:spPr>
          <a:xfrm>
            <a:off x="1106488" y="698500"/>
            <a:ext cx="4646612" cy="3484563"/>
          </a:xfrm>
          <a:ln/>
        </p:spPr>
      </p:sp>
      <p:sp>
        <p:nvSpPr>
          <p:cNvPr id="18436" name="Rectangle 3"/>
          <p:cNvSpPr>
            <a:spLocks noGrp="1" noChangeArrowheads="1"/>
          </p:cNvSpPr>
          <p:nvPr>
            <p:ph type="body" idx="1"/>
          </p:nvPr>
        </p:nvSpPr>
        <p:spPr>
          <a:xfrm>
            <a:off x="915988" y="4414838"/>
            <a:ext cx="5026025" cy="4183062"/>
          </a:xfrm>
          <a:noFill/>
          <a:ln/>
        </p:spPr>
        <p:txBody>
          <a:bodyPr lIns="91228" tIns="45611" rIns="91228" bIns="45611"/>
          <a:lstStyle/>
          <a:p>
            <a:pPr eaLnBrk="1" hangingPunct="1"/>
            <a:r>
              <a:rPr lang="en-US" smtClean="0">
                <a:latin typeface="Arial" charset="0"/>
              </a:rPr>
              <a:t>Thank you.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207963"/>
            <a:ext cx="202565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0738" y="207963"/>
            <a:ext cx="592455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0738" y="1457325"/>
            <a:ext cx="39751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8238" y="1457325"/>
            <a:ext cx="39751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207963"/>
            <a:ext cx="202565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0738" y="207963"/>
            <a:ext cx="592455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0738" y="1457325"/>
            <a:ext cx="39751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8238" y="1457325"/>
            <a:ext cx="39751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207963"/>
            <a:ext cx="202565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0738" y="207963"/>
            <a:ext cx="592455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0738" y="1457325"/>
            <a:ext cx="39751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8238" y="1457325"/>
            <a:ext cx="39751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0738" y="1457325"/>
            <a:ext cx="39751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8238" y="1457325"/>
            <a:ext cx="39751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207963"/>
            <a:ext cx="202565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0738" y="207963"/>
            <a:ext cx="592455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1131888" y="207963"/>
            <a:ext cx="76850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6"/>
          <p:cNvSpPr>
            <a:spLocks noGrp="1" noChangeArrowheads="1"/>
          </p:cNvSpPr>
          <p:nvPr>
            <p:ph type="body" idx="1"/>
          </p:nvPr>
        </p:nvSpPr>
        <p:spPr bwMode="auto">
          <a:xfrm>
            <a:off x="820738" y="1457325"/>
            <a:ext cx="8102600" cy="4633913"/>
          </a:xfrm>
          <a:prstGeom prst="rect">
            <a:avLst/>
          </a:prstGeom>
          <a:noFill/>
          <a:ln w="317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3800">
          <a:solidFill>
            <a:srgbClr val="990000"/>
          </a:solidFill>
          <a:latin typeface="+mj-lt"/>
          <a:ea typeface="ＭＳ Ｐゴシック" pitchFamily="-105" charset="-128"/>
          <a:cs typeface="ＭＳ Ｐゴシック" pitchFamily="-105" charset="-128"/>
        </a:defRPr>
      </a:lvl1pPr>
      <a:lvl2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2pPr>
      <a:lvl3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3pPr>
      <a:lvl4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4pPr>
      <a:lvl5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5pPr>
      <a:lvl6pPr marL="457200" algn="ctr" rtl="0" fontAlgn="base">
        <a:lnSpc>
          <a:spcPct val="80000"/>
        </a:lnSpc>
        <a:spcBef>
          <a:spcPct val="0"/>
        </a:spcBef>
        <a:spcAft>
          <a:spcPct val="0"/>
        </a:spcAft>
        <a:defRPr sz="3800">
          <a:solidFill>
            <a:srgbClr val="990000"/>
          </a:solidFill>
          <a:latin typeface="Arial Black" pitchFamily="-106" charset="0"/>
        </a:defRPr>
      </a:lvl6pPr>
      <a:lvl7pPr marL="914400" algn="ctr" rtl="0" fontAlgn="base">
        <a:lnSpc>
          <a:spcPct val="80000"/>
        </a:lnSpc>
        <a:spcBef>
          <a:spcPct val="0"/>
        </a:spcBef>
        <a:spcAft>
          <a:spcPct val="0"/>
        </a:spcAft>
        <a:defRPr sz="3800">
          <a:solidFill>
            <a:srgbClr val="990000"/>
          </a:solidFill>
          <a:latin typeface="Arial Black" pitchFamily="-106" charset="0"/>
        </a:defRPr>
      </a:lvl7pPr>
      <a:lvl8pPr marL="1371600" algn="ctr" rtl="0" fontAlgn="base">
        <a:lnSpc>
          <a:spcPct val="80000"/>
        </a:lnSpc>
        <a:spcBef>
          <a:spcPct val="0"/>
        </a:spcBef>
        <a:spcAft>
          <a:spcPct val="0"/>
        </a:spcAft>
        <a:defRPr sz="3800">
          <a:solidFill>
            <a:srgbClr val="990000"/>
          </a:solidFill>
          <a:latin typeface="Arial Black" pitchFamily="-106" charset="0"/>
        </a:defRPr>
      </a:lvl8pPr>
      <a:lvl9pPr marL="1828800" algn="ctr" rtl="0" fontAlgn="base">
        <a:lnSpc>
          <a:spcPct val="80000"/>
        </a:lnSpc>
        <a:spcBef>
          <a:spcPct val="0"/>
        </a:spcBef>
        <a:spcAft>
          <a:spcPct val="0"/>
        </a:spcAft>
        <a:defRPr sz="3800">
          <a:solidFill>
            <a:srgbClr val="990000"/>
          </a:solidFill>
          <a:latin typeface="Arial Black" pitchFamily="-106" charset="0"/>
        </a:defRPr>
      </a:lvl9pPr>
    </p:titleStyle>
    <p:bodyStyle>
      <a:lvl1pPr marL="342900" indent="-342900" algn="l" rtl="0" eaLnBrk="0" fontAlgn="base" hangingPunct="0">
        <a:spcBef>
          <a:spcPct val="20000"/>
        </a:spcBef>
        <a:spcAft>
          <a:spcPct val="0"/>
        </a:spcAft>
        <a:buClr>
          <a:srgbClr val="A50021"/>
        </a:buClr>
        <a:buSzPct val="80000"/>
        <a:buFont typeface="Wingdings" pitchFamily="2" charset="2"/>
        <a:buChar char="§"/>
        <a:defRPr sz="3200">
          <a:solidFill>
            <a:srgbClr val="000066"/>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rgbClr val="A50021"/>
        </a:buClr>
        <a:buSzPct val="80000"/>
        <a:buFont typeface="Wingdings" pitchFamily="2" charset="2"/>
        <a:buChar char="§"/>
        <a:defRPr sz="2800">
          <a:solidFill>
            <a:srgbClr val="000066"/>
          </a:solidFill>
          <a:latin typeface="+mn-lt"/>
          <a:ea typeface="ＭＳ Ｐゴシック" pitchFamily="-106" charset="-128"/>
        </a:defRPr>
      </a:lvl2pPr>
      <a:lvl3pPr marL="1143000" indent="-228600" algn="l" rtl="0" eaLnBrk="0" fontAlgn="base" hangingPunct="0">
        <a:spcBef>
          <a:spcPct val="20000"/>
        </a:spcBef>
        <a:spcAft>
          <a:spcPct val="0"/>
        </a:spcAft>
        <a:buClr>
          <a:srgbClr val="A50021"/>
        </a:buClr>
        <a:buSzPct val="80000"/>
        <a:buFont typeface="Wingdings" pitchFamily="2" charset="2"/>
        <a:buChar char="§"/>
        <a:defRPr sz="2400">
          <a:solidFill>
            <a:srgbClr val="000066"/>
          </a:solidFill>
          <a:latin typeface="+mn-lt"/>
          <a:ea typeface="ＭＳ Ｐゴシック" pitchFamily="-106" charset="-128"/>
        </a:defRPr>
      </a:lvl3pPr>
      <a:lvl4pPr marL="1600200" indent="-228600" algn="l" rtl="0" eaLnBrk="0" fontAlgn="base" hangingPunct="0">
        <a:spcBef>
          <a:spcPct val="20000"/>
        </a:spcBef>
        <a:spcAft>
          <a:spcPct val="0"/>
        </a:spcAft>
        <a:buClr>
          <a:srgbClr val="A50021"/>
        </a:buClr>
        <a:buSzPct val="80000"/>
        <a:buFont typeface="Wingdings" pitchFamily="2" charset="2"/>
        <a:buChar char="§"/>
        <a:defRPr sz="2000">
          <a:solidFill>
            <a:srgbClr val="000066"/>
          </a:solidFill>
          <a:latin typeface="+mn-lt"/>
          <a:ea typeface="ＭＳ Ｐゴシック" pitchFamily="-106" charset="-128"/>
        </a:defRPr>
      </a:lvl4pPr>
      <a:lvl5pPr marL="2057400" indent="-228600" algn="l" rtl="0" eaLnBrk="0" fontAlgn="base" hangingPunct="0">
        <a:spcBef>
          <a:spcPct val="20000"/>
        </a:spcBef>
        <a:spcAft>
          <a:spcPct val="0"/>
        </a:spcAft>
        <a:buClr>
          <a:srgbClr val="A50021"/>
        </a:buClr>
        <a:buSzPct val="80000"/>
        <a:buFont typeface="Wingdings" pitchFamily="2" charset="2"/>
        <a:buChar char="§"/>
        <a:defRPr sz="2000">
          <a:solidFill>
            <a:srgbClr val="000066"/>
          </a:solidFill>
          <a:latin typeface="+mn-lt"/>
          <a:ea typeface="ＭＳ Ｐゴシック" pitchFamily="-106" charset="-128"/>
        </a:defRPr>
      </a:lvl5pPr>
      <a:lvl6pPr marL="25146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6pPr>
      <a:lvl7pPr marL="29718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7pPr>
      <a:lvl8pPr marL="34290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8pPr>
      <a:lvl9pPr marL="38862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7"/>
          <p:cNvPicPr>
            <a:picLocks noChangeAspect="1" noChangeArrowheads="1"/>
          </p:cNvPicPr>
          <p:nvPr userDrawn="1"/>
        </p:nvPicPr>
        <p:blipFill>
          <a:blip r:embed="rId13"/>
          <a:srcRect/>
          <a:stretch>
            <a:fillRect/>
          </a:stretch>
        </p:blipFill>
        <p:spPr bwMode="auto">
          <a:xfrm>
            <a:off x="-23813" y="3103563"/>
            <a:ext cx="1717676" cy="1595437"/>
          </a:xfrm>
          <a:prstGeom prst="rect">
            <a:avLst/>
          </a:prstGeom>
          <a:noFill/>
          <a:ln w="9525">
            <a:noFill/>
            <a:miter lim="800000"/>
            <a:headEnd/>
            <a:tailEnd/>
          </a:ln>
        </p:spPr>
      </p:pic>
      <p:pic>
        <p:nvPicPr>
          <p:cNvPr id="1050" name="Picture 26" descr="cophts"/>
          <p:cNvPicPr>
            <a:picLocks noChangeAspect="1" noChangeArrowheads="1"/>
          </p:cNvPicPr>
          <p:nvPr userDrawn="1"/>
        </p:nvPicPr>
        <p:blipFill>
          <a:blip r:embed="rId14"/>
          <a:srcRect l="14113" r="45612"/>
          <a:stretch>
            <a:fillRect/>
          </a:stretch>
        </p:blipFill>
        <p:spPr bwMode="auto">
          <a:xfrm>
            <a:off x="0" y="4683125"/>
            <a:ext cx="742950" cy="1241425"/>
          </a:xfrm>
          <a:prstGeom prst="rect">
            <a:avLst/>
          </a:prstGeom>
          <a:noFill/>
          <a:ln w="12700">
            <a:solidFill>
              <a:srgbClr val="333399"/>
            </a:solidFill>
            <a:miter lim="800000"/>
            <a:headEnd/>
            <a:tailEnd/>
          </a:ln>
          <a:effectLst>
            <a:outerShdw dist="35921" dir="2700000" algn="ctr" rotWithShape="0">
              <a:srgbClr val="333399">
                <a:alpha val="74997"/>
              </a:srgbClr>
            </a:outerShdw>
          </a:effectLst>
        </p:spPr>
      </p:pic>
      <p:sp>
        <p:nvSpPr>
          <p:cNvPr id="2052" name="Rectangle 15"/>
          <p:cNvSpPr>
            <a:spLocks noGrp="1" noChangeArrowheads="1"/>
          </p:cNvSpPr>
          <p:nvPr>
            <p:ph type="title"/>
          </p:nvPr>
        </p:nvSpPr>
        <p:spPr bwMode="auto">
          <a:xfrm>
            <a:off x="1131888" y="207963"/>
            <a:ext cx="76850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2053" name="Picture 24"/>
          <p:cNvPicPr>
            <a:picLocks noChangeAspect="1" noChangeArrowheads="1"/>
          </p:cNvPicPr>
          <p:nvPr userDrawn="1"/>
        </p:nvPicPr>
        <p:blipFill>
          <a:blip r:embed="rId15"/>
          <a:srcRect l="6812" r="81737"/>
          <a:stretch>
            <a:fillRect/>
          </a:stretch>
        </p:blipFill>
        <p:spPr bwMode="auto">
          <a:xfrm>
            <a:off x="0" y="0"/>
            <a:ext cx="739775" cy="3140075"/>
          </a:xfrm>
          <a:prstGeom prst="rect">
            <a:avLst/>
          </a:prstGeom>
          <a:noFill/>
          <a:ln w="9525">
            <a:noFill/>
            <a:miter lim="800000"/>
            <a:headEnd/>
            <a:tailEnd/>
          </a:ln>
        </p:spPr>
      </p:pic>
      <p:pic>
        <p:nvPicPr>
          <p:cNvPr id="2054" name="Picture 20" descr="doe_color"/>
          <p:cNvPicPr>
            <a:picLocks noChangeAspect="1" noChangeArrowheads="1"/>
          </p:cNvPicPr>
          <p:nvPr userDrawn="1"/>
        </p:nvPicPr>
        <p:blipFill>
          <a:blip r:embed="rId16"/>
          <a:srcRect/>
          <a:stretch>
            <a:fillRect/>
          </a:stretch>
        </p:blipFill>
        <p:spPr bwMode="auto">
          <a:xfrm>
            <a:off x="85725" y="234950"/>
            <a:ext cx="957263" cy="923925"/>
          </a:xfrm>
          <a:prstGeom prst="rect">
            <a:avLst/>
          </a:prstGeom>
          <a:noFill/>
          <a:ln w="9525">
            <a:noFill/>
            <a:miter lim="800000"/>
            <a:headEnd/>
            <a:tailEnd/>
          </a:ln>
        </p:spPr>
      </p:pic>
      <p:pic>
        <p:nvPicPr>
          <p:cNvPr id="2055" name="Picture 25"/>
          <p:cNvPicPr>
            <a:picLocks noChangeAspect="1" noChangeArrowheads="1"/>
          </p:cNvPicPr>
          <p:nvPr userDrawn="1"/>
        </p:nvPicPr>
        <p:blipFill>
          <a:blip r:embed="rId17"/>
          <a:srcRect/>
          <a:stretch>
            <a:fillRect/>
          </a:stretch>
        </p:blipFill>
        <p:spPr bwMode="auto">
          <a:xfrm>
            <a:off x="0" y="5797550"/>
            <a:ext cx="1169988" cy="1069975"/>
          </a:xfrm>
          <a:prstGeom prst="rect">
            <a:avLst/>
          </a:prstGeom>
          <a:noFill/>
          <a:ln w="9525">
            <a:noFill/>
            <a:miter lim="800000"/>
            <a:headEnd/>
            <a:tailEnd/>
          </a:ln>
        </p:spPr>
      </p:pic>
      <p:sp>
        <p:nvSpPr>
          <p:cNvPr id="1052" name="Rectangle 28"/>
          <p:cNvSpPr>
            <a:spLocks noChangeArrowheads="1"/>
          </p:cNvSpPr>
          <p:nvPr userDrawn="1"/>
        </p:nvSpPr>
        <p:spPr bwMode="auto">
          <a:xfrm>
            <a:off x="739775" y="1277938"/>
            <a:ext cx="1698625" cy="5580062"/>
          </a:xfrm>
          <a:prstGeom prst="rect">
            <a:avLst/>
          </a:prstGeom>
          <a:solidFill>
            <a:srgbClr val="FFFFFF"/>
          </a:solidFill>
          <a:ln w="9525" algn="ctr">
            <a:noFill/>
            <a:miter lim="800000"/>
            <a:headEnd/>
            <a:tailEnd/>
          </a:ln>
          <a:effectLst/>
        </p:spPr>
        <p:txBody>
          <a:bodyPr wrap="none" anchor="ctr"/>
          <a:lstStyle/>
          <a:p>
            <a:pPr eaLnBrk="0" hangingPunct="0">
              <a:buClr>
                <a:srgbClr val="000066"/>
              </a:buClr>
              <a:buFont typeface="Wingdings" pitchFamily="2" charset="2"/>
              <a:buChar char="§"/>
              <a:defRPr/>
            </a:pPr>
            <a:endParaRPr lang="en-US" sz="1200" b="1" dirty="0">
              <a:solidFill>
                <a:srgbClr val="990000"/>
              </a:solidFill>
              <a:latin typeface="Arial Narrow" pitchFamily="34" charset="0"/>
              <a:ea typeface="+mn-ea"/>
            </a:endParaRPr>
          </a:p>
        </p:txBody>
      </p:sp>
      <p:sp>
        <p:nvSpPr>
          <p:cNvPr id="2057" name="Rectangle 16"/>
          <p:cNvSpPr>
            <a:spLocks noGrp="1" noChangeArrowheads="1"/>
          </p:cNvSpPr>
          <p:nvPr>
            <p:ph type="body" idx="1"/>
          </p:nvPr>
        </p:nvSpPr>
        <p:spPr bwMode="auto">
          <a:xfrm>
            <a:off x="820738" y="1457325"/>
            <a:ext cx="8102600" cy="4633913"/>
          </a:xfrm>
          <a:prstGeom prst="rect">
            <a:avLst/>
          </a:prstGeom>
          <a:noFill/>
          <a:ln w="317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3800">
          <a:solidFill>
            <a:srgbClr val="990000"/>
          </a:solidFill>
          <a:latin typeface="+mj-lt"/>
          <a:ea typeface="ＭＳ Ｐゴシック" pitchFamily="-105" charset="-128"/>
          <a:cs typeface="ＭＳ Ｐゴシック" pitchFamily="-105" charset="-128"/>
        </a:defRPr>
      </a:lvl1pPr>
      <a:lvl2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2pPr>
      <a:lvl3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3pPr>
      <a:lvl4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4pPr>
      <a:lvl5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5pPr>
      <a:lvl6pPr marL="457200" algn="ctr" rtl="0" fontAlgn="base">
        <a:lnSpc>
          <a:spcPct val="80000"/>
        </a:lnSpc>
        <a:spcBef>
          <a:spcPct val="0"/>
        </a:spcBef>
        <a:spcAft>
          <a:spcPct val="0"/>
        </a:spcAft>
        <a:defRPr sz="3800">
          <a:solidFill>
            <a:srgbClr val="990000"/>
          </a:solidFill>
          <a:latin typeface="Arial Black" pitchFamily="-106" charset="0"/>
        </a:defRPr>
      </a:lvl6pPr>
      <a:lvl7pPr marL="914400" algn="ctr" rtl="0" fontAlgn="base">
        <a:lnSpc>
          <a:spcPct val="80000"/>
        </a:lnSpc>
        <a:spcBef>
          <a:spcPct val="0"/>
        </a:spcBef>
        <a:spcAft>
          <a:spcPct val="0"/>
        </a:spcAft>
        <a:defRPr sz="3800">
          <a:solidFill>
            <a:srgbClr val="990000"/>
          </a:solidFill>
          <a:latin typeface="Arial Black" pitchFamily="-106" charset="0"/>
        </a:defRPr>
      </a:lvl7pPr>
      <a:lvl8pPr marL="1371600" algn="ctr" rtl="0" fontAlgn="base">
        <a:lnSpc>
          <a:spcPct val="80000"/>
        </a:lnSpc>
        <a:spcBef>
          <a:spcPct val="0"/>
        </a:spcBef>
        <a:spcAft>
          <a:spcPct val="0"/>
        </a:spcAft>
        <a:defRPr sz="3800">
          <a:solidFill>
            <a:srgbClr val="990000"/>
          </a:solidFill>
          <a:latin typeface="Arial Black" pitchFamily="-106" charset="0"/>
        </a:defRPr>
      </a:lvl8pPr>
      <a:lvl9pPr marL="1828800" algn="ctr" rtl="0" fontAlgn="base">
        <a:lnSpc>
          <a:spcPct val="80000"/>
        </a:lnSpc>
        <a:spcBef>
          <a:spcPct val="0"/>
        </a:spcBef>
        <a:spcAft>
          <a:spcPct val="0"/>
        </a:spcAft>
        <a:defRPr sz="3800">
          <a:solidFill>
            <a:srgbClr val="990000"/>
          </a:solidFill>
          <a:latin typeface="Arial Black" pitchFamily="-106" charset="0"/>
        </a:defRPr>
      </a:lvl9pPr>
    </p:titleStyle>
    <p:bodyStyle>
      <a:lvl1pPr marL="342900" indent="-342900" algn="l" rtl="0" eaLnBrk="0" fontAlgn="base" hangingPunct="0">
        <a:spcBef>
          <a:spcPct val="20000"/>
        </a:spcBef>
        <a:spcAft>
          <a:spcPct val="0"/>
        </a:spcAft>
        <a:buClr>
          <a:srgbClr val="A50021"/>
        </a:buClr>
        <a:buSzPct val="80000"/>
        <a:buFont typeface="Wingdings" pitchFamily="2" charset="2"/>
        <a:buChar char="§"/>
        <a:defRPr sz="3200">
          <a:solidFill>
            <a:srgbClr val="000066"/>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rgbClr val="A50021"/>
        </a:buClr>
        <a:buSzPct val="80000"/>
        <a:buFont typeface="Wingdings" pitchFamily="2" charset="2"/>
        <a:buChar char="§"/>
        <a:defRPr sz="2800">
          <a:solidFill>
            <a:srgbClr val="000066"/>
          </a:solidFill>
          <a:latin typeface="+mn-lt"/>
          <a:ea typeface="ＭＳ Ｐゴシック" pitchFamily="-106" charset="-128"/>
        </a:defRPr>
      </a:lvl2pPr>
      <a:lvl3pPr marL="1143000" indent="-228600" algn="l" rtl="0" eaLnBrk="0" fontAlgn="base" hangingPunct="0">
        <a:spcBef>
          <a:spcPct val="20000"/>
        </a:spcBef>
        <a:spcAft>
          <a:spcPct val="0"/>
        </a:spcAft>
        <a:buClr>
          <a:srgbClr val="A50021"/>
        </a:buClr>
        <a:buSzPct val="80000"/>
        <a:buFont typeface="Wingdings" pitchFamily="2" charset="2"/>
        <a:buChar char="§"/>
        <a:defRPr sz="2400">
          <a:solidFill>
            <a:srgbClr val="000066"/>
          </a:solidFill>
          <a:latin typeface="+mn-lt"/>
          <a:ea typeface="ＭＳ Ｐゴシック" pitchFamily="-106" charset="-128"/>
        </a:defRPr>
      </a:lvl3pPr>
      <a:lvl4pPr marL="1600200" indent="-228600" algn="l" rtl="0" eaLnBrk="0" fontAlgn="base" hangingPunct="0">
        <a:spcBef>
          <a:spcPct val="20000"/>
        </a:spcBef>
        <a:spcAft>
          <a:spcPct val="0"/>
        </a:spcAft>
        <a:buClr>
          <a:srgbClr val="A50021"/>
        </a:buClr>
        <a:buSzPct val="80000"/>
        <a:buFont typeface="Wingdings" pitchFamily="2" charset="2"/>
        <a:buChar char="§"/>
        <a:defRPr sz="2000">
          <a:solidFill>
            <a:srgbClr val="000066"/>
          </a:solidFill>
          <a:latin typeface="+mn-lt"/>
          <a:ea typeface="ＭＳ Ｐゴシック" pitchFamily="-106" charset="-128"/>
        </a:defRPr>
      </a:lvl4pPr>
      <a:lvl5pPr marL="2057400" indent="-228600" algn="l" rtl="0" eaLnBrk="0" fontAlgn="base" hangingPunct="0">
        <a:spcBef>
          <a:spcPct val="20000"/>
        </a:spcBef>
        <a:spcAft>
          <a:spcPct val="0"/>
        </a:spcAft>
        <a:buClr>
          <a:srgbClr val="A50021"/>
        </a:buClr>
        <a:buSzPct val="80000"/>
        <a:buFont typeface="Wingdings" pitchFamily="2" charset="2"/>
        <a:buChar char="§"/>
        <a:defRPr sz="2000">
          <a:solidFill>
            <a:srgbClr val="000066"/>
          </a:solidFill>
          <a:latin typeface="+mn-lt"/>
          <a:ea typeface="ＭＳ Ｐゴシック" pitchFamily="-106" charset="-128"/>
        </a:defRPr>
      </a:lvl5pPr>
      <a:lvl6pPr marL="25146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6pPr>
      <a:lvl7pPr marL="29718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7pPr>
      <a:lvl8pPr marL="34290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8pPr>
      <a:lvl9pPr marL="38862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7"/>
          <p:cNvPicPr>
            <a:picLocks noChangeAspect="1" noChangeArrowheads="1"/>
          </p:cNvPicPr>
          <p:nvPr userDrawn="1"/>
        </p:nvPicPr>
        <p:blipFill>
          <a:blip r:embed="rId13"/>
          <a:srcRect/>
          <a:stretch>
            <a:fillRect/>
          </a:stretch>
        </p:blipFill>
        <p:spPr bwMode="auto">
          <a:xfrm>
            <a:off x="-23813" y="3103563"/>
            <a:ext cx="1717676" cy="1595437"/>
          </a:xfrm>
          <a:prstGeom prst="rect">
            <a:avLst/>
          </a:prstGeom>
          <a:noFill/>
          <a:ln w="9525">
            <a:noFill/>
            <a:miter lim="800000"/>
            <a:headEnd/>
            <a:tailEnd/>
          </a:ln>
        </p:spPr>
      </p:pic>
      <p:pic>
        <p:nvPicPr>
          <p:cNvPr id="1050" name="Picture 26" descr="cophts"/>
          <p:cNvPicPr>
            <a:picLocks noChangeAspect="1" noChangeArrowheads="1"/>
          </p:cNvPicPr>
          <p:nvPr userDrawn="1"/>
        </p:nvPicPr>
        <p:blipFill>
          <a:blip r:embed="rId14"/>
          <a:srcRect l="14113" r="45612"/>
          <a:stretch>
            <a:fillRect/>
          </a:stretch>
        </p:blipFill>
        <p:spPr bwMode="auto">
          <a:xfrm>
            <a:off x="0" y="4683125"/>
            <a:ext cx="742950" cy="1241425"/>
          </a:xfrm>
          <a:prstGeom prst="rect">
            <a:avLst/>
          </a:prstGeom>
          <a:noFill/>
          <a:ln w="12700">
            <a:solidFill>
              <a:srgbClr val="333399"/>
            </a:solidFill>
            <a:miter lim="800000"/>
            <a:headEnd/>
            <a:tailEnd/>
          </a:ln>
          <a:effectLst>
            <a:outerShdw dist="35921" dir="2700000" algn="ctr" rotWithShape="0">
              <a:srgbClr val="333399">
                <a:alpha val="74997"/>
              </a:srgbClr>
            </a:outerShdw>
          </a:effectLst>
        </p:spPr>
      </p:pic>
      <p:sp>
        <p:nvSpPr>
          <p:cNvPr id="3076" name="Rectangle 15"/>
          <p:cNvSpPr>
            <a:spLocks noGrp="1" noChangeArrowheads="1"/>
          </p:cNvSpPr>
          <p:nvPr>
            <p:ph type="title"/>
          </p:nvPr>
        </p:nvSpPr>
        <p:spPr bwMode="auto">
          <a:xfrm>
            <a:off x="1131888" y="207963"/>
            <a:ext cx="76850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3077" name="Picture 24"/>
          <p:cNvPicPr>
            <a:picLocks noChangeAspect="1" noChangeArrowheads="1"/>
          </p:cNvPicPr>
          <p:nvPr userDrawn="1"/>
        </p:nvPicPr>
        <p:blipFill>
          <a:blip r:embed="rId15"/>
          <a:srcRect l="6812" r="81737"/>
          <a:stretch>
            <a:fillRect/>
          </a:stretch>
        </p:blipFill>
        <p:spPr bwMode="auto">
          <a:xfrm>
            <a:off x="0" y="0"/>
            <a:ext cx="739775" cy="3140075"/>
          </a:xfrm>
          <a:prstGeom prst="rect">
            <a:avLst/>
          </a:prstGeom>
          <a:noFill/>
          <a:ln w="9525">
            <a:noFill/>
            <a:miter lim="800000"/>
            <a:headEnd/>
            <a:tailEnd/>
          </a:ln>
        </p:spPr>
      </p:pic>
      <p:pic>
        <p:nvPicPr>
          <p:cNvPr id="3078" name="Picture 20" descr="doe_color"/>
          <p:cNvPicPr>
            <a:picLocks noChangeAspect="1" noChangeArrowheads="1"/>
          </p:cNvPicPr>
          <p:nvPr userDrawn="1"/>
        </p:nvPicPr>
        <p:blipFill>
          <a:blip r:embed="rId16"/>
          <a:srcRect/>
          <a:stretch>
            <a:fillRect/>
          </a:stretch>
        </p:blipFill>
        <p:spPr bwMode="auto">
          <a:xfrm>
            <a:off x="85725" y="234950"/>
            <a:ext cx="957263" cy="923925"/>
          </a:xfrm>
          <a:prstGeom prst="rect">
            <a:avLst/>
          </a:prstGeom>
          <a:noFill/>
          <a:ln w="9525">
            <a:noFill/>
            <a:miter lim="800000"/>
            <a:headEnd/>
            <a:tailEnd/>
          </a:ln>
        </p:spPr>
      </p:pic>
      <p:pic>
        <p:nvPicPr>
          <p:cNvPr id="3079" name="Picture 25"/>
          <p:cNvPicPr>
            <a:picLocks noChangeAspect="1" noChangeArrowheads="1"/>
          </p:cNvPicPr>
          <p:nvPr userDrawn="1"/>
        </p:nvPicPr>
        <p:blipFill>
          <a:blip r:embed="rId17"/>
          <a:srcRect/>
          <a:stretch>
            <a:fillRect/>
          </a:stretch>
        </p:blipFill>
        <p:spPr bwMode="auto">
          <a:xfrm>
            <a:off x="0" y="5797550"/>
            <a:ext cx="1169988" cy="1069975"/>
          </a:xfrm>
          <a:prstGeom prst="rect">
            <a:avLst/>
          </a:prstGeom>
          <a:noFill/>
          <a:ln w="9525">
            <a:noFill/>
            <a:miter lim="800000"/>
            <a:headEnd/>
            <a:tailEnd/>
          </a:ln>
        </p:spPr>
      </p:pic>
      <p:sp>
        <p:nvSpPr>
          <p:cNvPr id="1052" name="Rectangle 28"/>
          <p:cNvSpPr>
            <a:spLocks noChangeArrowheads="1"/>
          </p:cNvSpPr>
          <p:nvPr userDrawn="1"/>
        </p:nvSpPr>
        <p:spPr bwMode="auto">
          <a:xfrm>
            <a:off x="739775" y="1277938"/>
            <a:ext cx="1698625" cy="5580062"/>
          </a:xfrm>
          <a:prstGeom prst="rect">
            <a:avLst/>
          </a:prstGeom>
          <a:solidFill>
            <a:srgbClr val="FFFFFF"/>
          </a:solidFill>
          <a:ln w="9525" algn="ctr">
            <a:noFill/>
            <a:miter lim="800000"/>
            <a:headEnd/>
            <a:tailEnd/>
          </a:ln>
          <a:effectLst/>
        </p:spPr>
        <p:txBody>
          <a:bodyPr wrap="none" anchor="ctr"/>
          <a:lstStyle/>
          <a:p>
            <a:pPr eaLnBrk="0" hangingPunct="0">
              <a:buClr>
                <a:srgbClr val="000066"/>
              </a:buClr>
              <a:buFont typeface="Wingdings" pitchFamily="2" charset="2"/>
              <a:buChar char="§"/>
              <a:defRPr/>
            </a:pPr>
            <a:endParaRPr lang="en-US" sz="1200" b="1" dirty="0">
              <a:solidFill>
                <a:srgbClr val="990000"/>
              </a:solidFill>
              <a:latin typeface="Arial Narrow" pitchFamily="34" charset="0"/>
              <a:ea typeface="+mn-ea"/>
            </a:endParaRPr>
          </a:p>
        </p:txBody>
      </p:sp>
      <p:sp>
        <p:nvSpPr>
          <p:cNvPr id="3081" name="Rectangle 16"/>
          <p:cNvSpPr>
            <a:spLocks noGrp="1" noChangeArrowheads="1"/>
          </p:cNvSpPr>
          <p:nvPr>
            <p:ph type="body" idx="1"/>
          </p:nvPr>
        </p:nvSpPr>
        <p:spPr bwMode="auto">
          <a:xfrm>
            <a:off x="820738" y="1457325"/>
            <a:ext cx="8102600" cy="4633913"/>
          </a:xfrm>
          <a:prstGeom prst="rect">
            <a:avLst/>
          </a:prstGeom>
          <a:noFill/>
          <a:ln w="317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904875" y="6564313"/>
            <a:ext cx="8096250" cy="293687"/>
          </a:xfrm>
          <a:prstGeom prst="rect">
            <a:avLst/>
          </a:prstGeom>
          <a:noFill/>
          <a:ln w="9525" algn="ctr">
            <a:noFill/>
            <a:miter lim="800000"/>
            <a:headEnd/>
            <a:tailEnd/>
          </a:ln>
          <a:effectLst/>
        </p:spPr>
        <p:txBody>
          <a:bodyPr>
            <a:spAutoFit/>
          </a:bodyPr>
          <a:lstStyle/>
          <a:p>
            <a:pPr eaLnBrk="0" hangingPunct="0">
              <a:spcBef>
                <a:spcPct val="50000"/>
              </a:spcBef>
              <a:buClr>
                <a:srgbClr val="000066"/>
              </a:buClr>
              <a:buFont typeface="Wingdings" pitchFamily="2" charset="2"/>
              <a:buChar char="§"/>
              <a:defRPr/>
            </a:pPr>
            <a:endParaRPr lang="en-US" sz="1200" b="1">
              <a:solidFill>
                <a:srgbClr val="990000"/>
              </a:solidFill>
              <a:latin typeface="Arial Narrow" pitchFamily="34" charset="0"/>
              <a:ea typeface="+mn-ea"/>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3800">
          <a:solidFill>
            <a:srgbClr val="990000"/>
          </a:solidFill>
          <a:latin typeface="+mj-lt"/>
          <a:ea typeface="ＭＳ Ｐゴシック" pitchFamily="-105" charset="-128"/>
          <a:cs typeface="ＭＳ Ｐゴシック" pitchFamily="-105" charset="-128"/>
        </a:defRPr>
      </a:lvl1pPr>
      <a:lvl2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2pPr>
      <a:lvl3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3pPr>
      <a:lvl4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4pPr>
      <a:lvl5pPr algn="ctr" rtl="0" eaLnBrk="0" fontAlgn="base" hangingPunct="0">
        <a:lnSpc>
          <a:spcPct val="80000"/>
        </a:lnSpc>
        <a:spcBef>
          <a:spcPct val="0"/>
        </a:spcBef>
        <a:spcAft>
          <a:spcPct val="0"/>
        </a:spcAft>
        <a:defRPr sz="3800">
          <a:solidFill>
            <a:srgbClr val="990000"/>
          </a:solidFill>
          <a:latin typeface="Arial Black" pitchFamily="-106" charset="0"/>
          <a:ea typeface="ＭＳ Ｐゴシック" pitchFamily="-105" charset="-128"/>
          <a:cs typeface="ＭＳ Ｐゴシック" pitchFamily="-105" charset="-128"/>
        </a:defRPr>
      </a:lvl5pPr>
      <a:lvl6pPr marL="457200" algn="ctr" rtl="0" fontAlgn="base">
        <a:lnSpc>
          <a:spcPct val="80000"/>
        </a:lnSpc>
        <a:spcBef>
          <a:spcPct val="0"/>
        </a:spcBef>
        <a:spcAft>
          <a:spcPct val="0"/>
        </a:spcAft>
        <a:defRPr sz="3800">
          <a:solidFill>
            <a:srgbClr val="990000"/>
          </a:solidFill>
          <a:latin typeface="Arial Black" pitchFamily="-106" charset="0"/>
        </a:defRPr>
      </a:lvl6pPr>
      <a:lvl7pPr marL="914400" algn="ctr" rtl="0" fontAlgn="base">
        <a:lnSpc>
          <a:spcPct val="80000"/>
        </a:lnSpc>
        <a:spcBef>
          <a:spcPct val="0"/>
        </a:spcBef>
        <a:spcAft>
          <a:spcPct val="0"/>
        </a:spcAft>
        <a:defRPr sz="3800">
          <a:solidFill>
            <a:srgbClr val="990000"/>
          </a:solidFill>
          <a:latin typeface="Arial Black" pitchFamily="-106" charset="0"/>
        </a:defRPr>
      </a:lvl7pPr>
      <a:lvl8pPr marL="1371600" algn="ctr" rtl="0" fontAlgn="base">
        <a:lnSpc>
          <a:spcPct val="80000"/>
        </a:lnSpc>
        <a:spcBef>
          <a:spcPct val="0"/>
        </a:spcBef>
        <a:spcAft>
          <a:spcPct val="0"/>
        </a:spcAft>
        <a:defRPr sz="3800">
          <a:solidFill>
            <a:srgbClr val="990000"/>
          </a:solidFill>
          <a:latin typeface="Arial Black" pitchFamily="-106" charset="0"/>
        </a:defRPr>
      </a:lvl8pPr>
      <a:lvl9pPr marL="1828800" algn="ctr" rtl="0" fontAlgn="base">
        <a:lnSpc>
          <a:spcPct val="80000"/>
        </a:lnSpc>
        <a:spcBef>
          <a:spcPct val="0"/>
        </a:spcBef>
        <a:spcAft>
          <a:spcPct val="0"/>
        </a:spcAft>
        <a:defRPr sz="3800">
          <a:solidFill>
            <a:srgbClr val="990000"/>
          </a:solidFill>
          <a:latin typeface="Arial Black" pitchFamily="-106" charset="0"/>
        </a:defRPr>
      </a:lvl9pPr>
    </p:titleStyle>
    <p:bodyStyle>
      <a:lvl1pPr marL="342900" indent="-342900" algn="l" rtl="0" eaLnBrk="0" fontAlgn="base" hangingPunct="0">
        <a:spcBef>
          <a:spcPct val="20000"/>
        </a:spcBef>
        <a:spcAft>
          <a:spcPct val="0"/>
        </a:spcAft>
        <a:buClr>
          <a:srgbClr val="A50021"/>
        </a:buClr>
        <a:buSzPct val="80000"/>
        <a:buFont typeface="Wingdings" pitchFamily="2" charset="2"/>
        <a:buChar char="§"/>
        <a:defRPr sz="3200">
          <a:solidFill>
            <a:srgbClr val="000066"/>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rgbClr val="A50021"/>
        </a:buClr>
        <a:buSzPct val="80000"/>
        <a:buFont typeface="Wingdings" pitchFamily="2" charset="2"/>
        <a:buChar char="§"/>
        <a:defRPr sz="2800">
          <a:solidFill>
            <a:srgbClr val="000066"/>
          </a:solidFill>
          <a:latin typeface="+mn-lt"/>
          <a:ea typeface="ＭＳ Ｐゴシック" pitchFamily="-106" charset="-128"/>
        </a:defRPr>
      </a:lvl2pPr>
      <a:lvl3pPr marL="1143000" indent="-228600" algn="l" rtl="0" eaLnBrk="0" fontAlgn="base" hangingPunct="0">
        <a:spcBef>
          <a:spcPct val="20000"/>
        </a:spcBef>
        <a:spcAft>
          <a:spcPct val="0"/>
        </a:spcAft>
        <a:buClr>
          <a:srgbClr val="A50021"/>
        </a:buClr>
        <a:buSzPct val="80000"/>
        <a:buFont typeface="Wingdings" pitchFamily="2" charset="2"/>
        <a:buChar char="§"/>
        <a:defRPr sz="2400">
          <a:solidFill>
            <a:srgbClr val="000066"/>
          </a:solidFill>
          <a:latin typeface="+mn-lt"/>
          <a:ea typeface="ＭＳ Ｐゴシック" pitchFamily="-106" charset="-128"/>
        </a:defRPr>
      </a:lvl3pPr>
      <a:lvl4pPr marL="1600200" indent="-228600" algn="l" rtl="0" eaLnBrk="0" fontAlgn="base" hangingPunct="0">
        <a:spcBef>
          <a:spcPct val="20000"/>
        </a:spcBef>
        <a:spcAft>
          <a:spcPct val="0"/>
        </a:spcAft>
        <a:buClr>
          <a:srgbClr val="A50021"/>
        </a:buClr>
        <a:buSzPct val="80000"/>
        <a:buFont typeface="Wingdings" pitchFamily="2" charset="2"/>
        <a:buChar char="§"/>
        <a:defRPr sz="2000">
          <a:solidFill>
            <a:srgbClr val="000066"/>
          </a:solidFill>
          <a:latin typeface="+mn-lt"/>
          <a:ea typeface="ＭＳ Ｐゴシック" pitchFamily="-106" charset="-128"/>
        </a:defRPr>
      </a:lvl4pPr>
      <a:lvl5pPr marL="2057400" indent="-228600" algn="l" rtl="0" eaLnBrk="0" fontAlgn="base" hangingPunct="0">
        <a:spcBef>
          <a:spcPct val="20000"/>
        </a:spcBef>
        <a:spcAft>
          <a:spcPct val="0"/>
        </a:spcAft>
        <a:buClr>
          <a:srgbClr val="A50021"/>
        </a:buClr>
        <a:buSzPct val="80000"/>
        <a:buFont typeface="Wingdings" pitchFamily="2" charset="2"/>
        <a:buChar char="§"/>
        <a:defRPr sz="2000">
          <a:solidFill>
            <a:srgbClr val="000066"/>
          </a:solidFill>
          <a:latin typeface="+mn-lt"/>
          <a:ea typeface="ＭＳ Ｐゴシック" pitchFamily="-106" charset="-128"/>
        </a:defRPr>
      </a:lvl5pPr>
      <a:lvl6pPr marL="25146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6pPr>
      <a:lvl7pPr marL="29718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7pPr>
      <a:lvl8pPr marL="34290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8pPr>
      <a:lvl9pPr marL="38862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7"/>
          <p:cNvPicPr>
            <a:picLocks noChangeAspect="1" noChangeArrowheads="1"/>
          </p:cNvPicPr>
          <p:nvPr/>
        </p:nvPicPr>
        <p:blipFill>
          <a:blip r:embed="rId13"/>
          <a:srcRect/>
          <a:stretch>
            <a:fillRect/>
          </a:stretch>
        </p:blipFill>
        <p:spPr bwMode="auto">
          <a:xfrm>
            <a:off x="-23813" y="3103563"/>
            <a:ext cx="1717676" cy="1595437"/>
          </a:xfrm>
          <a:prstGeom prst="rect">
            <a:avLst/>
          </a:prstGeom>
          <a:noFill/>
          <a:ln w="9525">
            <a:noFill/>
            <a:miter lim="800000"/>
            <a:headEnd/>
            <a:tailEnd/>
          </a:ln>
        </p:spPr>
      </p:pic>
      <p:pic>
        <p:nvPicPr>
          <p:cNvPr id="1050" name="Picture 26" descr="cophts"/>
          <p:cNvPicPr>
            <a:picLocks noChangeAspect="1" noChangeArrowheads="1"/>
          </p:cNvPicPr>
          <p:nvPr/>
        </p:nvPicPr>
        <p:blipFill>
          <a:blip r:embed="rId14"/>
          <a:srcRect l="14113" r="45612"/>
          <a:stretch>
            <a:fillRect/>
          </a:stretch>
        </p:blipFill>
        <p:spPr bwMode="auto">
          <a:xfrm>
            <a:off x="0" y="4683125"/>
            <a:ext cx="742950" cy="1241425"/>
          </a:xfrm>
          <a:prstGeom prst="rect">
            <a:avLst/>
          </a:prstGeom>
          <a:noFill/>
          <a:ln w="12700">
            <a:solidFill>
              <a:srgbClr val="333399"/>
            </a:solidFill>
            <a:miter lim="800000"/>
            <a:headEnd/>
            <a:tailEnd/>
          </a:ln>
          <a:effectLst>
            <a:outerShdw dist="35921" dir="2700000" algn="ctr" rotWithShape="0">
              <a:srgbClr val="333399">
                <a:alpha val="74997"/>
              </a:srgbClr>
            </a:outerShdw>
          </a:effectLst>
        </p:spPr>
      </p:pic>
      <p:sp>
        <p:nvSpPr>
          <p:cNvPr id="4100" name="Rectangle 15"/>
          <p:cNvSpPr>
            <a:spLocks noGrp="1" noChangeArrowheads="1"/>
          </p:cNvSpPr>
          <p:nvPr>
            <p:ph type="title"/>
          </p:nvPr>
        </p:nvSpPr>
        <p:spPr bwMode="auto">
          <a:xfrm>
            <a:off x="1131888" y="207963"/>
            <a:ext cx="76850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4101" name="Picture 24"/>
          <p:cNvPicPr>
            <a:picLocks noChangeAspect="1" noChangeArrowheads="1"/>
          </p:cNvPicPr>
          <p:nvPr/>
        </p:nvPicPr>
        <p:blipFill>
          <a:blip r:embed="rId15"/>
          <a:srcRect l="6812" r="81737"/>
          <a:stretch>
            <a:fillRect/>
          </a:stretch>
        </p:blipFill>
        <p:spPr bwMode="auto">
          <a:xfrm>
            <a:off x="0" y="0"/>
            <a:ext cx="739775" cy="3140075"/>
          </a:xfrm>
          <a:prstGeom prst="rect">
            <a:avLst/>
          </a:prstGeom>
          <a:noFill/>
          <a:ln w="9525">
            <a:noFill/>
            <a:miter lim="800000"/>
            <a:headEnd/>
            <a:tailEnd/>
          </a:ln>
        </p:spPr>
      </p:pic>
      <p:pic>
        <p:nvPicPr>
          <p:cNvPr id="4102" name="Picture 20" descr="doe_color"/>
          <p:cNvPicPr>
            <a:picLocks noChangeAspect="1" noChangeArrowheads="1"/>
          </p:cNvPicPr>
          <p:nvPr/>
        </p:nvPicPr>
        <p:blipFill>
          <a:blip r:embed="rId16"/>
          <a:srcRect/>
          <a:stretch>
            <a:fillRect/>
          </a:stretch>
        </p:blipFill>
        <p:spPr bwMode="auto">
          <a:xfrm>
            <a:off x="85725" y="234950"/>
            <a:ext cx="957263" cy="923925"/>
          </a:xfrm>
          <a:prstGeom prst="rect">
            <a:avLst/>
          </a:prstGeom>
          <a:noFill/>
          <a:ln w="9525">
            <a:noFill/>
            <a:miter lim="800000"/>
            <a:headEnd/>
            <a:tailEnd/>
          </a:ln>
        </p:spPr>
      </p:pic>
      <p:pic>
        <p:nvPicPr>
          <p:cNvPr id="4103" name="Picture 25"/>
          <p:cNvPicPr>
            <a:picLocks noChangeAspect="1" noChangeArrowheads="1"/>
          </p:cNvPicPr>
          <p:nvPr/>
        </p:nvPicPr>
        <p:blipFill>
          <a:blip r:embed="rId17"/>
          <a:srcRect/>
          <a:stretch>
            <a:fillRect/>
          </a:stretch>
        </p:blipFill>
        <p:spPr bwMode="auto">
          <a:xfrm>
            <a:off x="0" y="5797550"/>
            <a:ext cx="1169988" cy="1069975"/>
          </a:xfrm>
          <a:prstGeom prst="rect">
            <a:avLst/>
          </a:prstGeom>
          <a:noFill/>
          <a:ln w="9525">
            <a:noFill/>
            <a:miter lim="800000"/>
            <a:headEnd/>
            <a:tailEnd/>
          </a:ln>
        </p:spPr>
      </p:pic>
      <p:sp>
        <p:nvSpPr>
          <p:cNvPr id="1052" name="Rectangle 28"/>
          <p:cNvSpPr>
            <a:spLocks noChangeArrowheads="1"/>
          </p:cNvSpPr>
          <p:nvPr/>
        </p:nvSpPr>
        <p:spPr bwMode="auto">
          <a:xfrm>
            <a:off x="739775" y="1277938"/>
            <a:ext cx="1698625" cy="5580062"/>
          </a:xfrm>
          <a:prstGeom prst="rect">
            <a:avLst/>
          </a:prstGeom>
          <a:solidFill>
            <a:srgbClr val="FFFFFF"/>
          </a:solidFill>
          <a:ln w="9525" algn="ctr">
            <a:noFill/>
            <a:miter lim="800000"/>
            <a:headEnd/>
            <a:tailEnd/>
          </a:ln>
          <a:effectLst/>
        </p:spPr>
        <p:txBody>
          <a:bodyPr wrap="none" anchor="ctr"/>
          <a:lstStyle/>
          <a:p>
            <a:pPr eaLnBrk="0" hangingPunct="0">
              <a:buClr>
                <a:srgbClr val="000066"/>
              </a:buClr>
              <a:buFont typeface="Wingdings" pitchFamily="2" charset="2"/>
              <a:buChar char="§"/>
              <a:defRPr/>
            </a:pPr>
            <a:endParaRPr lang="en-US" sz="1200" b="1" dirty="0">
              <a:solidFill>
                <a:srgbClr val="990000"/>
              </a:solidFill>
              <a:latin typeface="Arial Narrow" pitchFamily="34" charset="0"/>
              <a:ea typeface="+mn-ea"/>
            </a:endParaRPr>
          </a:p>
        </p:txBody>
      </p:sp>
      <p:sp>
        <p:nvSpPr>
          <p:cNvPr id="4105" name="Rectangle 16"/>
          <p:cNvSpPr>
            <a:spLocks noGrp="1" noChangeArrowheads="1"/>
          </p:cNvSpPr>
          <p:nvPr>
            <p:ph type="body" idx="1"/>
          </p:nvPr>
        </p:nvSpPr>
        <p:spPr bwMode="auto">
          <a:xfrm>
            <a:off x="820738" y="1457325"/>
            <a:ext cx="8102600" cy="4633913"/>
          </a:xfrm>
          <a:prstGeom prst="rect">
            <a:avLst/>
          </a:prstGeom>
          <a:noFill/>
          <a:ln w="317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p:nvSpPr>
        <p:spPr bwMode="auto">
          <a:xfrm>
            <a:off x="904875" y="6564313"/>
            <a:ext cx="8096250" cy="293687"/>
          </a:xfrm>
          <a:prstGeom prst="rect">
            <a:avLst/>
          </a:prstGeom>
          <a:noFill/>
          <a:ln w="9525" algn="ctr">
            <a:noFill/>
            <a:miter lim="800000"/>
            <a:headEnd/>
            <a:tailEnd/>
          </a:ln>
          <a:effectLst/>
        </p:spPr>
        <p:txBody>
          <a:bodyPr>
            <a:spAutoFit/>
          </a:bodyPr>
          <a:lstStyle/>
          <a:p>
            <a:pPr eaLnBrk="0" hangingPunct="0">
              <a:spcBef>
                <a:spcPct val="50000"/>
              </a:spcBef>
              <a:buClr>
                <a:srgbClr val="000066"/>
              </a:buClr>
              <a:buFont typeface="Wingdings" pitchFamily="2" charset="2"/>
              <a:buChar char="§"/>
              <a:defRPr/>
            </a:pPr>
            <a:endParaRPr lang="en-US" sz="1200" b="1">
              <a:solidFill>
                <a:srgbClr val="990000"/>
              </a:solidFill>
              <a:latin typeface="Arial Narrow" pitchFamily="34" charset="0"/>
              <a:ea typeface="+mn-ea"/>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3200">
          <a:solidFill>
            <a:srgbClr val="990000"/>
          </a:solidFill>
          <a:latin typeface="+mj-lt"/>
          <a:ea typeface="ＭＳ Ｐゴシック" pitchFamily="-105" charset="-128"/>
          <a:cs typeface="ＭＳ Ｐゴシック" pitchFamily="-105" charset="-128"/>
        </a:defRPr>
      </a:lvl1pPr>
      <a:lvl2pPr algn="ctr" rtl="0" eaLnBrk="0" fontAlgn="base" hangingPunct="0">
        <a:lnSpc>
          <a:spcPct val="80000"/>
        </a:lnSpc>
        <a:spcBef>
          <a:spcPct val="0"/>
        </a:spcBef>
        <a:spcAft>
          <a:spcPct val="0"/>
        </a:spcAft>
        <a:defRPr sz="3200">
          <a:solidFill>
            <a:srgbClr val="990000"/>
          </a:solidFill>
          <a:latin typeface="Arial Black" pitchFamily="-106" charset="0"/>
          <a:ea typeface="ＭＳ Ｐゴシック" pitchFamily="-105" charset="-128"/>
          <a:cs typeface="ＭＳ Ｐゴシック" pitchFamily="-105" charset="-128"/>
        </a:defRPr>
      </a:lvl2pPr>
      <a:lvl3pPr algn="ctr" rtl="0" eaLnBrk="0" fontAlgn="base" hangingPunct="0">
        <a:lnSpc>
          <a:spcPct val="80000"/>
        </a:lnSpc>
        <a:spcBef>
          <a:spcPct val="0"/>
        </a:spcBef>
        <a:spcAft>
          <a:spcPct val="0"/>
        </a:spcAft>
        <a:defRPr sz="3200">
          <a:solidFill>
            <a:srgbClr val="990000"/>
          </a:solidFill>
          <a:latin typeface="Arial Black" pitchFamily="-106" charset="0"/>
          <a:ea typeface="ＭＳ Ｐゴシック" pitchFamily="-105" charset="-128"/>
          <a:cs typeface="ＭＳ Ｐゴシック" pitchFamily="-105" charset="-128"/>
        </a:defRPr>
      </a:lvl3pPr>
      <a:lvl4pPr algn="ctr" rtl="0" eaLnBrk="0" fontAlgn="base" hangingPunct="0">
        <a:lnSpc>
          <a:spcPct val="80000"/>
        </a:lnSpc>
        <a:spcBef>
          <a:spcPct val="0"/>
        </a:spcBef>
        <a:spcAft>
          <a:spcPct val="0"/>
        </a:spcAft>
        <a:defRPr sz="3200">
          <a:solidFill>
            <a:srgbClr val="990000"/>
          </a:solidFill>
          <a:latin typeface="Arial Black" pitchFamily="-106" charset="0"/>
          <a:ea typeface="ＭＳ Ｐゴシック" pitchFamily="-105" charset="-128"/>
          <a:cs typeface="ＭＳ Ｐゴシック" pitchFamily="-105" charset="-128"/>
        </a:defRPr>
      </a:lvl4pPr>
      <a:lvl5pPr algn="ctr" rtl="0" eaLnBrk="0" fontAlgn="base" hangingPunct="0">
        <a:lnSpc>
          <a:spcPct val="80000"/>
        </a:lnSpc>
        <a:spcBef>
          <a:spcPct val="0"/>
        </a:spcBef>
        <a:spcAft>
          <a:spcPct val="0"/>
        </a:spcAft>
        <a:defRPr sz="3200">
          <a:solidFill>
            <a:srgbClr val="990000"/>
          </a:solidFill>
          <a:latin typeface="Arial Black" pitchFamily="-106" charset="0"/>
          <a:ea typeface="ＭＳ Ｐゴシック" pitchFamily="-105" charset="-128"/>
          <a:cs typeface="ＭＳ Ｐゴシック" pitchFamily="-105" charset="-128"/>
        </a:defRPr>
      </a:lvl5pPr>
      <a:lvl6pPr marL="457200" algn="ctr" rtl="0" fontAlgn="base">
        <a:lnSpc>
          <a:spcPct val="80000"/>
        </a:lnSpc>
        <a:spcBef>
          <a:spcPct val="0"/>
        </a:spcBef>
        <a:spcAft>
          <a:spcPct val="0"/>
        </a:spcAft>
        <a:defRPr sz="3200">
          <a:solidFill>
            <a:srgbClr val="990000"/>
          </a:solidFill>
          <a:latin typeface="Arial Black" pitchFamily="-106" charset="0"/>
        </a:defRPr>
      </a:lvl6pPr>
      <a:lvl7pPr marL="914400" algn="ctr" rtl="0" fontAlgn="base">
        <a:lnSpc>
          <a:spcPct val="80000"/>
        </a:lnSpc>
        <a:spcBef>
          <a:spcPct val="0"/>
        </a:spcBef>
        <a:spcAft>
          <a:spcPct val="0"/>
        </a:spcAft>
        <a:defRPr sz="3200">
          <a:solidFill>
            <a:srgbClr val="990000"/>
          </a:solidFill>
          <a:latin typeface="Arial Black" pitchFamily="-106" charset="0"/>
        </a:defRPr>
      </a:lvl7pPr>
      <a:lvl8pPr marL="1371600" algn="ctr" rtl="0" fontAlgn="base">
        <a:lnSpc>
          <a:spcPct val="80000"/>
        </a:lnSpc>
        <a:spcBef>
          <a:spcPct val="0"/>
        </a:spcBef>
        <a:spcAft>
          <a:spcPct val="0"/>
        </a:spcAft>
        <a:defRPr sz="3200">
          <a:solidFill>
            <a:srgbClr val="990000"/>
          </a:solidFill>
          <a:latin typeface="Arial Black" pitchFamily="-106" charset="0"/>
        </a:defRPr>
      </a:lvl8pPr>
      <a:lvl9pPr marL="1828800" algn="ctr" rtl="0" fontAlgn="base">
        <a:lnSpc>
          <a:spcPct val="80000"/>
        </a:lnSpc>
        <a:spcBef>
          <a:spcPct val="0"/>
        </a:spcBef>
        <a:spcAft>
          <a:spcPct val="0"/>
        </a:spcAft>
        <a:defRPr sz="3200">
          <a:solidFill>
            <a:srgbClr val="990000"/>
          </a:solidFill>
          <a:latin typeface="Arial Black" pitchFamily="-106" charset="0"/>
        </a:defRPr>
      </a:lvl9pPr>
    </p:titleStyle>
    <p:bodyStyle>
      <a:lvl1pPr marL="342900" indent="-342900" algn="l" rtl="0" eaLnBrk="0" fontAlgn="base" hangingPunct="0">
        <a:spcBef>
          <a:spcPct val="20000"/>
        </a:spcBef>
        <a:spcAft>
          <a:spcPct val="0"/>
        </a:spcAft>
        <a:buClr>
          <a:srgbClr val="A50021"/>
        </a:buClr>
        <a:buSzPct val="80000"/>
        <a:buFont typeface="Wingdings" pitchFamily="2" charset="2"/>
        <a:defRPr sz="24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rgbClr val="A50021"/>
        </a:buClr>
        <a:buSzPct val="80000"/>
        <a:buFont typeface="Wingdings" pitchFamily="2" charset="2"/>
        <a:buChar char="§"/>
        <a:defRPr sz="2000" b="1">
          <a:solidFill>
            <a:srgbClr val="000066"/>
          </a:solidFill>
          <a:latin typeface="+mn-lt"/>
          <a:ea typeface="ＭＳ Ｐゴシック" pitchFamily="-106" charset="-128"/>
        </a:defRPr>
      </a:lvl2pPr>
      <a:lvl3pPr marL="1143000" indent="-228600" algn="l" rtl="0" eaLnBrk="0" fontAlgn="base" hangingPunct="0">
        <a:spcBef>
          <a:spcPct val="20000"/>
        </a:spcBef>
        <a:spcAft>
          <a:spcPct val="0"/>
        </a:spcAft>
        <a:buClr>
          <a:srgbClr val="A50021"/>
        </a:buClr>
        <a:buSzPct val="80000"/>
        <a:buFont typeface="Wingdings" pitchFamily="2" charset="2"/>
        <a:buChar char="§"/>
        <a:defRPr sz="2000">
          <a:solidFill>
            <a:srgbClr val="000066"/>
          </a:solidFill>
          <a:latin typeface="+mn-lt"/>
          <a:ea typeface="ＭＳ Ｐゴシック" pitchFamily="-106" charset="-128"/>
        </a:defRPr>
      </a:lvl3pPr>
      <a:lvl4pPr marL="1600200" indent="-228600" algn="l" rtl="0" eaLnBrk="0" fontAlgn="base" hangingPunct="0">
        <a:spcBef>
          <a:spcPct val="20000"/>
        </a:spcBef>
        <a:spcAft>
          <a:spcPct val="0"/>
        </a:spcAft>
        <a:buClr>
          <a:srgbClr val="A50021"/>
        </a:buClr>
        <a:buSzPct val="80000"/>
        <a:buFont typeface="Wingdings" pitchFamily="2" charset="2"/>
        <a:buChar char="§"/>
        <a:defRPr sz="2000">
          <a:solidFill>
            <a:srgbClr val="000066"/>
          </a:solidFill>
          <a:latin typeface="+mn-lt"/>
          <a:ea typeface="ＭＳ Ｐゴシック" pitchFamily="-106" charset="-128"/>
        </a:defRPr>
      </a:lvl4pPr>
      <a:lvl5pPr marL="2057400" indent="-228600" algn="l" rtl="0" eaLnBrk="0" fontAlgn="base" hangingPunct="0">
        <a:spcBef>
          <a:spcPct val="20000"/>
        </a:spcBef>
        <a:spcAft>
          <a:spcPct val="0"/>
        </a:spcAft>
        <a:buClr>
          <a:srgbClr val="A50021"/>
        </a:buClr>
        <a:buSzPct val="80000"/>
        <a:buFont typeface="Wingdings" pitchFamily="2" charset="2"/>
        <a:buChar char="§"/>
        <a:defRPr sz="2000">
          <a:solidFill>
            <a:srgbClr val="000066"/>
          </a:solidFill>
          <a:latin typeface="+mn-lt"/>
          <a:ea typeface="ＭＳ Ｐゴシック" pitchFamily="-106" charset="-128"/>
        </a:defRPr>
      </a:lvl5pPr>
      <a:lvl6pPr marL="25146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6pPr>
      <a:lvl7pPr marL="29718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7pPr>
      <a:lvl8pPr marL="34290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8pPr>
      <a:lvl9pPr marL="3886200" indent="-228600" algn="l" rtl="0" fontAlgn="base">
        <a:spcBef>
          <a:spcPct val="20000"/>
        </a:spcBef>
        <a:spcAft>
          <a:spcPct val="0"/>
        </a:spcAft>
        <a:buClr>
          <a:srgbClr val="A50021"/>
        </a:buClr>
        <a:buSzPct val="80000"/>
        <a:buFont typeface="Wingdings" pitchFamily="-106" charset="2"/>
        <a:buChar char="§"/>
        <a:defRPr sz="2000">
          <a:solidFill>
            <a:srgbClr val="000066"/>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oleObject" Target="../embeddings/oleObject1.bin"/><Relationship Id="rId4" Type="http://schemas.openxmlformats.org/officeDocument/2006/relationships/image" Target="../media/image11.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srcRect r="197"/>
          <a:stretch>
            <a:fillRect/>
          </a:stretch>
        </p:blipFill>
        <p:spPr bwMode="auto">
          <a:xfrm>
            <a:off x="0" y="-15875"/>
            <a:ext cx="9144000" cy="1933575"/>
          </a:xfrm>
          <a:prstGeom prst="rect">
            <a:avLst/>
          </a:prstGeom>
          <a:noFill/>
          <a:ln w="9525">
            <a:noFill/>
            <a:miter lim="800000"/>
            <a:headEnd/>
            <a:tailEnd/>
          </a:ln>
        </p:spPr>
      </p:pic>
      <p:sp>
        <p:nvSpPr>
          <p:cNvPr id="5123" name="Rectangle 5"/>
          <p:cNvSpPr>
            <a:spLocks noGrp="1" noChangeArrowheads="1"/>
          </p:cNvSpPr>
          <p:nvPr>
            <p:ph type="ctrTitle" idx="4294967295"/>
          </p:nvPr>
        </p:nvSpPr>
        <p:spPr>
          <a:xfrm>
            <a:off x="268288" y="2057400"/>
            <a:ext cx="8607425" cy="2727325"/>
          </a:xfrm>
        </p:spPr>
        <p:txBody>
          <a:bodyPr/>
          <a:lstStyle/>
          <a:p>
            <a:pPr eaLnBrk="1" hangingPunct="1">
              <a:lnSpc>
                <a:spcPct val="110000"/>
              </a:lnSpc>
            </a:pPr>
            <a:r>
              <a:rPr lang="en-US" sz="3200" i="1" dirty="0" smtClean="0">
                <a:solidFill>
                  <a:srgbClr val="800000"/>
                </a:solidFill>
              </a:rPr>
              <a:t/>
            </a:r>
            <a:br>
              <a:rPr lang="en-US" sz="3200" i="1" dirty="0" smtClean="0">
                <a:solidFill>
                  <a:srgbClr val="800000"/>
                </a:solidFill>
              </a:rPr>
            </a:br>
            <a:r>
              <a:rPr lang="en-US" sz="3200" i="1" dirty="0" smtClean="0">
                <a:solidFill>
                  <a:srgbClr val="800000"/>
                </a:solidFill>
              </a:rPr>
              <a:t/>
            </a:r>
            <a:br>
              <a:rPr lang="en-US" sz="3200" i="1" dirty="0" smtClean="0">
                <a:solidFill>
                  <a:srgbClr val="800000"/>
                </a:solidFill>
              </a:rPr>
            </a:br>
            <a:r>
              <a:rPr lang="en-US" sz="3200" i="1" dirty="0" smtClean="0">
                <a:solidFill>
                  <a:srgbClr val="800000"/>
                </a:solidFill>
              </a:rPr>
              <a:t/>
            </a:r>
            <a:br>
              <a:rPr lang="en-US" sz="3200" i="1" dirty="0" smtClean="0">
                <a:solidFill>
                  <a:srgbClr val="800000"/>
                </a:solidFill>
              </a:rPr>
            </a:br>
            <a:r>
              <a:rPr lang="en-US" sz="3200" i="1" dirty="0" smtClean="0">
                <a:solidFill>
                  <a:srgbClr val="800000"/>
                </a:solidFill>
              </a:rPr>
              <a:t/>
            </a:r>
            <a:br>
              <a:rPr lang="en-US" sz="3200" i="1" dirty="0" smtClean="0">
                <a:solidFill>
                  <a:srgbClr val="800000"/>
                </a:solidFill>
              </a:rPr>
            </a:br>
            <a:r>
              <a:rPr lang="en-US" sz="3200" dirty="0" smtClean="0">
                <a:solidFill>
                  <a:srgbClr val="800000"/>
                </a:solidFill>
              </a:rPr>
              <a:t>Update to AABE on DOE </a:t>
            </a:r>
            <a:r>
              <a:rPr lang="en-US" sz="3200" b="1" dirty="0" smtClean="0"/>
              <a:t>Smart Grid Investment Grants and Smart Grid </a:t>
            </a:r>
            <a:r>
              <a:rPr lang="en-US" sz="3200" b="1" smtClean="0"/>
              <a:t>Regional Demonstrations</a:t>
            </a:r>
            <a:r>
              <a:rPr lang="en-US" sz="2800" dirty="0" smtClean="0">
                <a:solidFill>
                  <a:srgbClr val="800000"/>
                </a:solidFill>
              </a:rPr>
              <a:t/>
            </a:r>
            <a:br>
              <a:rPr lang="en-US" sz="2800" dirty="0" smtClean="0">
                <a:solidFill>
                  <a:srgbClr val="800000"/>
                </a:solidFill>
              </a:rPr>
            </a:br>
            <a:r>
              <a:rPr lang="en-US" sz="3200" i="1" dirty="0" smtClean="0">
                <a:solidFill>
                  <a:srgbClr val="800000"/>
                </a:solidFill>
              </a:rPr>
              <a:t/>
            </a:r>
            <a:br>
              <a:rPr lang="en-US" sz="3200" i="1" dirty="0" smtClean="0">
                <a:solidFill>
                  <a:srgbClr val="800000"/>
                </a:solidFill>
              </a:rPr>
            </a:br>
            <a:r>
              <a:rPr lang="en-US" sz="3200" i="1" dirty="0" smtClean="0">
                <a:solidFill>
                  <a:srgbClr val="800000"/>
                </a:solidFill>
              </a:rPr>
              <a:t/>
            </a:r>
            <a:br>
              <a:rPr lang="en-US" sz="3200" i="1" dirty="0" smtClean="0">
                <a:solidFill>
                  <a:srgbClr val="800000"/>
                </a:solidFill>
              </a:rPr>
            </a:br>
            <a:r>
              <a:rPr lang="en-US" sz="2000" dirty="0" smtClean="0">
                <a:solidFill>
                  <a:srgbClr val="000066"/>
                </a:solidFill>
                <a:latin typeface="Arial" charset="0"/>
              </a:rPr>
              <a:t>Christopher Irwin</a:t>
            </a:r>
            <a:br>
              <a:rPr lang="en-US" sz="2000" dirty="0" smtClean="0">
                <a:solidFill>
                  <a:srgbClr val="000066"/>
                </a:solidFill>
                <a:latin typeface="Arial" charset="0"/>
              </a:rPr>
            </a:br>
            <a:r>
              <a:rPr lang="en-US" sz="2000" dirty="0" smtClean="0">
                <a:solidFill>
                  <a:srgbClr val="000066"/>
                </a:solidFill>
                <a:latin typeface="Arial" charset="0"/>
              </a:rPr>
              <a:t>Smart Grid Standards and Interoperability Coordinator</a:t>
            </a:r>
            <a:br>
              <a:rPr lang="en-US" sz="2000" dirty="0" smtClean="0">
                <a:solidFill>
                  <a:srgbClr val="000066"/>
                </a:solidFill>
                <a:latin typeface="Arial" charset="0"/>
              </a:rPr>
            </a:br>
            <a:r>
              <a:rPr lang="en-US" sz="2000" dirty="0" smtClean="0">
                <a:solidFill>
                  <a:srgbClr val="000066"/>
                </a:solidFill>
                <a:latin typeface="Arial" charset="0"/>
              </a:rPr>
              <a:t>Office of Electricity Delivery and Energy Reliability</a:t>
            </a:r>
            <a:r>
              <a:rPr lang="en-US" sz="2000" dirty="0" smtClean="0">
                <a:solidFill>
                  <a:srgbClr val="800000"/>
                </a:solidFill>
                <a:latin typeface="Arial" charset="0"/>
              </a:rPr>
              <a:t/>
            </a:r>
            <a:br>
              <a:rPr lang="en-US" sz="2000" dirty="0" smtClean="0">
                <a:solidFill>
                  <a:srgbClr val="800000"/>
                </a:solidFill>
                <a:latin typeface="Arial" charset="0"/>
              </a:rPr>
            </a:br>
            <a:endParaRPr lang="en-US" sz="2000" dirty="0" smtClean="0">
              <a:solidFill>
                <a:srgbClr val="800000"/>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414463" y="163513"/>
            <a:ext cx="7366000" cy="1143000"/>
          </a:xfrm>
        </p:spPr>
        <p:txBody>
          <a:bodyPr/>
          <a:lstStyle/>
          <a:p>
            <a:pPr algn="l" eaLnBrk="1" hangingPunct="1"/>
            <a:r>
              <a:rPr lang="en-US" sz="3200" smtClean="0"/>
              <a:t>Contact Information</a:t>
            </a:r>
          </a:p>
        </p:txBody>
      </p:sp>
      <p:sp>
        <p:nvSpPr>
          <p:cNvPr id="11267" name="Text Box 3"/>
          <p:cNvSpPr txBox="1">
            <a:spLocks noChangeArrowheads="1"/>
          </p:cNvSpPr>
          <p:nvPr/>
        </p:nvSpPr>
        <p:spPr bwMode="auto">
          <a:xfrm>
            <a:off x="1438275" y="1812925"/>
            <a:ext cx="7400925" cy="4152900"/>
          </a:xfrm>
          <a:prstGeom prst="rect">
            <a:avLst/>
          </a:prstGeom>
          <a:noFill/>
          <a:ln w="9525">
            <a:noFill/>
            <a:miter lim="800000"/>
            <a:headEnd/>
            <a:tailEnd/>
          </a:ln>
        </p:spPr>
        <p:txBody>
          <a:bodyPr>
            <a:spAutoFit/>
          </a:bodyPr>
          <a:lstStyle/>
          <a:p>
            <a:pPr algn="l">
              <a:lnSpc>
                <a:spcPct val="100000"/>
              </a:lnSpc>
            </a:pPr>
            <a:r>
              <a:rPr lang="en-US" sz="2200" b="1"/>
              <a:t>Christopher Irwin</a:t>
            </a:r>
          </a:p>
          <a:p>
            <a:pPr algn="l">
              <a:lnSpc>
                <a:spcPct val="100000"/>
              </a:lnSpc>
            </a:pPr>
            <a:r>
              <a:rPr lang="en-US" sz="2200"/>
              <a:t>Office of Electricity Delivery and Energy Reliability</a:t>
            </a:r>
          </a:p>
          <a:p>
            <a:pPr algn="l">
              <a:lnSpc>
                <a:spcPct val="100000"/>
              </a:lnSpc>
            </a:pPr>
            <a:r>
              <a:rPr lang="en-US" sz="2200"/>
              <a:t>U.S. Department of Energy </a:t>
            </a:r>
            <a:br>
              <a:rPr lang="en-US" sz="2200"/>
            </a:br>
            <a:r>
              <a:rPr lang="en-US" sz="2200"/>
              <a:t>christopher.irwin@hq.doe.gov</a:t>
            </a:r>
          </a:p>
          <a:p>
            <a:pPr algn="l">
              <a:lnSpc>
                <a:spcPct val="100000"/>
              </a:lnSpc>
            </a:pPr>
            <a:endParaRPr lang="en-US" sz="2200"/>
          </a:p>
          <a:p>
            <a:pPr algn="l">
              <a:lnSpc>
                <a:spcPct val="100000"/>
              </a:lnSpc>
            </a:pPr>
            <a:endParaRPr lang="en-US" sz="2200"/>
          </a:p>
          <a:p>
            <a:pPr algn="l">
              <a:lnSpc>
                <a:spcPct val="100000"/>
              </a:lnSpc>
              <a:spcAft>
                <a:spcPct val="30000"/>
              </a:spcAft>
            </a:pPr>
            <a:r>
              <a:rPr lang="en-US" sz="2200">
                <a:solidFill>
                  <a:srgbClr val="333399"/>
                </a:solidFill>
              </a:rPr>
              <a:t>For more Smart Grid Information:</a:t>
            </a:r>
          </a:p>
          <a:p>
            <a:pPr algn="l">
              <a:lnSpc>
                <a:spcPct val="100000"/>
              </a:lnSpc>
            </a:pPr>
            <a:r>
              <a:rPr lang="en-US" sz="2000">
                <a:solidFill>
                  <a:srgbClr val="333399"/>
                </a:solidFill>
              </a:rPr>
              <a:t>OE:</a:t>
            </a:r>
            <a:r>
              <a:rPr lang="en-US" sz="2200">
                <a:solidFill>
                  <a:srgbClr val="990000"/>
                </a:solidFill>
              </a:rPr>
              <a:t>  </a:t>
            </a:r>
            <a:r>
              <a:rPr lang="en-US">
                <a:solidFill>
                  <a:srgbClr val="990000"/>
                </a:solidFill>
              </a:rPr>
              <a:t>www.oe.energy.gov</a:t>
            </a:r>
          </a:p>
          <a:p>
            <a:pPr algn="l">
              <a:lnSpc>
                <a:spcPct val="100000"/>
              </a:lnSpc>
            </a:pPr>
            <a:endParaRPr lang="en-US" sz="800">
              <a:solidFill>
                <a:srgbClr val="990000"/>
              </a:solidFill>
            </a:endParaRPr>
          </a:p>
          <a:p>
            <a:pPr algn="l">
              <a:lnSpc>
                <a:spcPct val="100000"/>
              </a:lnSpc>
            </a:pPr>
            <a:r>
              <a:rPr lang="en-US" sz="2000">
                <a:solidFill>
                  <a:srgbClr val="333399"/>
                </a:solidFill>
              </a:rPr>
              <a:t>Smart Grid:</a:t>
            </a:r>
            <a:r>
              <a:rPr lang="en-US" sz="2200">
                <a:solidFill>
                  <a:srgbClr val="990000"/>
                </a:solidFill>
              </a:rPr>
              <a:t>  </a:t>
            </a:r>
            <a:r>
              <a:rPr lang="en-US">
                <a:solidFill>
                  <a:srgbClr val="990000"/>
                </a:solidFill>
              </a:rPr>
              <a:t>www.smartgrid.gov</a:t>
            </a:r>
          </a:p>
          <a:p>
            <a:pPr algn="l">
              <a:lnSpc>
                <a:spcPct val="100000"/>
              </a:lnSpc>
            </a:pPr>
            <a:endParaRPr lang="en-US" sz="800">
              <a:solidFill>
                <a:srgbClr val="990000"/>
              </a:solidFill>
            </a:endParaRPr>
          </a:p>
          <a:p>
            <a:pPr algn="l">
              <a:lnSpc>
                <a:spcPct val="100000"/>
              </a:lnSpc>
            </a:pPr>
            <a:r>
              <a:rPr lang="en-US" sz="2000">
                <a:solidFill>
                  <a:srgbClr val="333399"/>
                </a:solidFill>
              </a:rPr>
              <a:t>Smart Grid Task Force:</a:t>
            </a:r>
            <a:r>
              <a:rPr lang="en-US" sz="2000"/>
              <a:t> </a:t>
            </a:r>
            <a:r>
              <a:rPr lang="en-US">
                <a:solidFill>
                  <a:srgbClr val="990000"/>
                </a:solidFill>
              </a:rPr>
              <a:t>www.oe.energy.gov/smartgrid_taskforce.htm</a:t>
            </a:r>
          </a:p>
          <a:p>
            <a:pPr algn="l">
              <a:lnSpc>
                <a:spcPct val="100000"/>
              </a:lnSpc>
            </a:pPr>
            <a:endParaRPr lang="en-US" sz="800">
              <a:solidFill>
                <a:srgbClr val="990000"/>
              </a:solidFill>
            </a:endParaRPr>
          </a:p>
        </p:txBody>
      </p:sp>
      <p:sp>
        <p:nvSpPr>
          <p:cNvPr id="11268" name="Text Box 4"/>
          <p:cNvSpPr txBox="1">
            <a:spLocks noChangeArrowheads="1"/>
          </p:cNvSpPr>
          <p:nvPr/>
        </p:nvSpPr>
        <p:spPr bwMode="auto">
          <a:xfrm>
            <a:off x="8734425" y="6500813"/>
            <a:ext cx="304800" cy="260350"/>
          </a:xfrm>
          <a:prstGeom prst="rect">
            <a:avLst/>
          </a:prstGeom>
          <a:noFill/>
          <a:ln w="9525">
            <a:noFill/>
            <a:miter lim="800000"/>
            <a:headEnd/>
            <a:tailEnd/>
          </a:ln>
        </p:spPr>
        <p:txBody>
          <a:bodyPr>
            <a:spAutoFit/>
          </a:bodyPr>
          <a:lstStyle/>
          <a:p>
            <a:pPr eaLnBrk="0" hangingPunct="0">
              <a:spcBef>
                <a:spcPct val="50000"/>
              </a:spcBef>
              <a:buClr>
                <a:srgbClr val="000066"/>
              </a:buClr>
              <a:buFont typeface="Wingdings" pitchFamily="2" charset="2"/>
              <a:buNone/>
            </a:pPr>
            <a:fld id="{E1C9A1C6-9247-4346-BC14-438C0B23B60B}" type="slidenum">
              <a:rPr lang="en-US" sz="1000" b="1">
                <a:solidFill>
                  <a:srgbClr val="990000"/>
                </a:solidFill>
                <a:latin typeface="Arial Narrow" pitchFamily="34" charset="0"/>
              </a:rPr>
              <a:pPr eaLnBrk="0" hangingPunct="0">
                <a:spcBef>
                  <a:spcPct val="50000"/>
                </a:spcBef>
                <a:buClr>
                  <a:srgbClr val="000066"/>
                </a:buClr>
                <a:buFont typeface="Wingdings" pitchFamily="2" charset="2"/>
                <a:buNone/>
              </a:pPr>
              <a:t>10</a:t>
            </a:fld>
            <a:endParaRPr lang="en-US" sz="1000" b="1">
              <a:solidFill>
                <a:srgbClr val="990000"/>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114800" y="685800"/>
            <a:ext cx="4495800" cy="2032000"/>
          </a:xfrm>
          <a:prstGeom prst="rect">
            <a:avLst/>
          </a:prstGeom>
          <a:noFill/>
          <a:ln w="9525">
            <a:noFill/>
            <a:miter lim="800000"/>
            <a:headEnd/>
            <a:tailEnd/>
          </a:ln>
        </p:spPr>
        <p:txBody>
          <a:bodyPr>
            <a:spAutoFit/>
          </a:bodyPr>
          <a:lstStyle/>
          <a:p>
            <a:pPr algn="l">
              <a:lnSpc>
                <a:spcPct val="100000"/>
              </a:lnSpc>
              <a:spcBef>
                <a:spcPct val="50000"/>
              </a:spcBef>
            </a:pPr>
            <a:r>
              <a:rPr lang="en-US" sz="2800"/>
              <a:t>“We’ll fund a better, smarter electricity grid and train workers to build it… ”</a:t>
            </a:r>
          </a:p>
          <a:p>
            <a:pPr algn="r">
              <a:lnSpc>
                <a:spcPct val="100000"/>
              </a:lnSpc>
              <a:spcBef>
                <a:spcPct val="50000"/>
              </a:spcBef>
            </a:pPr>
            <a:r>
              <a:rPr lang="en-US" sz="2800"/>
              <a:t> President Barack Obama</a:t>
            </a:r>
          </a:p>
        </p:txBody>
      </p:sp>
      <p:pic>
        <p:nvPicPr>
          <p:cNvPr id="6147" name="Picture 8" descr="grid"/>
          <p:cNvPicPr>
            <a:picLocks noChangeAspect="1" noChangeArrowheads="1"/>
          </p:cNvPicPr>
          <p:nvPr/>
        </p:nvPicPr>
        <p:blipFill>
          <a:blip r:embed="rId3"/>
          <a:srcRect/>
          <a:stretch>
            <a:fillRect/>
          </a:stretch>
        </p:blipFill>
        <p:spPr bwMode="auto">
          <a:xfrm>
            <a:off x="1219200" y="685800"/>
            <a:ext cx="2379663" cy="2971800"/>
          </a:xfrm>
          <a:prstGeom prst="rect">
            <a:avLst/>
          </a:prstGeom>
          <a:noFill/>
          <a:ln w="9525">
            <a:noFill/>
            <a:miter lim="800000"/>
            <a:headEnd/>
            <a:tailEnd/>
          </a:ln>
        </p:spPr>
      </p:pic>
      <p:sp>
        <p:nvSpPr>
          <p:cNvPr id="6148" name="Text Box 4"/>
          <p:cNvSpPr txBox="1">
            <a:spLocks noChangeArrowheads="1"/>
          </p:cNvSpPr>
          <p:nvPr/>
        </p:nvSpPr>
        <p:spPr bwMode="auto">
          <a:xfrm>
            <a:off x="1828800" y="3886200"/>
            <a:ext cx="6705600" cy="2462213"/>
          </a:xfrm>
          <a:prstGeom prst="rect">
            <a:avLst/>
          </a:prstGeom>
          <a:noFill/>
          <a:ln w="9525">
            <a:noFill/>
            <a:miter lim="800000"/>
            <a:headEnd/>
            <a:tailEnd/>
          </a:ln>
        </p:spPr>
        <p:txBody>
          <a:bodyPr>
            <a:spAutoFit/>
          </a:bodyPr>
          <a:lstStyle/>
          <a:p>
            <a:pPr algn="l">
              <a:lnSpc>
                <a:spcPct val="100000"/>
              </a:lnSpc>
              <a:spcBef>
                <a:spcPct val="50000"/>
              </a:spcBef>
            </a:pPr>
            <a:r>
              <a:rPr lang="en-US" sz="2800">
                <a:solidFill>
                  <a:srgbClr val="2D2DB9"/>
                </a:solidFill>
              </a:rPr>
              <a:t>“To meet the energy challenge and create a 21st century energy economy, we need a 21st century electric grid”</a:t>
            </a:r>
          </a:p>
          <a:p>
            <a:pPr algn="r">
              <a:lnSpc>
                <a:spcPct val="100000"/>
              </a:lnSpc>
              <a:spcBef>
                <a:spcPct val="50000"/>
              </a:spcBef>
            </a:pPr>
            <a:r>
              <a:rPr lang="en-US" sz="2800">
                <a:solidFill>
                  <a:srgbClr val="2D2DB9"/>
                </a:solidFill>
              </a:rPr>
              <a:t> DOE Secretary Chu</a:t>
            </a:r>
            <a:br>
              <a:rPr lang="en-US" sz="2800">
                <a:solidFill>
                  <a:srgbClr val="2D2DB9"/>
                </a:solidFill>
              </a:rPr>
            </a:br>
            <a:r>
              <a:rPr lang="en-US" sz="2800">
                <a:solidFill>
                  <a:srgbClr val="2D2DB9"/>
                </a:solidFill>
              </a:rPr>
              <a:t>GridWeek, September 2009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52525" y="327025"/>
            <a:ext cx="7400925" cy="1054100"/>
          </a:xfrm>
        </p:spPr>
        <p:txBody>
          <a:bodyPr/>
          <a:lstStyle/>
          <a:p>
            <a:pPr algn="l">
              <a:lnSpc>
                <a:spcPct val="90000"/>
              </a:lnSpc>
            </a:pPr>
            <a:r>
              <a:rPr lang="en-US" sz="2800" smtClean="0">
                <a:ea typeface="ＭＳ Ｐゴシック" pitchFamily="34" charset="-128"/>
              </a:rPr>
              <a:t>Smart Grid Enables</a:t>
            </a:r>
            <a:r>
              <a:rPr lang="en-US" sz="2800" b="1" i="1" smtClean="0">
                <a:ea typeface="ＭＳ Ｐゴシック" pitchFamily="34" charset="-128"/>
              </a:rPr>
              <a:t> </a:t>
            </a:r>
            <a:r>
              <a:rPr lang="en-US" sz="2800" smtClean="0">
                <a:ea typeface="ＭＳ Ｐゴシック" pitchFamily="34" charset="-128"/>
              </a:rPr>
              <a:t>Dynamic Optimization of Grid Resources </a:t>
            </a:r>
            <a:br>
              <a:rPr lang="en-US" sz="2800" smtClean="0">
                <a:ea typeface="ＭＳ Ｐゴシック" pitchFamily="34" charset="-128"/>
              </a:rPr>
            </a:br>
            <a:r>
              <a:rPr lang="en-US" sz="2800" smtClean="0">
                <a:ea typeface="ＭＳ Ｐゴシック" pitchFamily="34" charset="-128"/>
              </a:rPr>
              <a:t>and Operations</a:t>
            </a:r>
          </a:p>
        </p:txBody>
      </p:sp>
      <p:pic>
        <p:nvPicPr>
          <p:cNvPr id="7171" name="Picture 3" descr="slide 2 - epri"/>
          <p:cNvPicPr>
            <a:picLocks noChangeAspect="1" noChangeArrowheads="1"/>
          </p:cNvPicPr>
          <p:nvPr/>
        </p:nvPicPr>
        <p:blipFill>
          <a:blip r:embed="rId2" cstate="print"/>
          <a:srcRect/>
          <a:stretch>
            <a:fillRect/>
          </a:stretch>
        </p:blipFill>
        <p:spPr bwMode="auto">
          <a:xfrm>
            <a:off x="1174750" y="1597025"/>
            <a:ext cx="7680325" cy="5260975"/>
          </a:xfrm>
          <a:prstGeom prst="rect">
            <a:avLst/>
          </a:prstGeom>
          <a:noFill/>
          <a:ln w="9525">
            <a:noFill/>
            <a:miter lim="800000"/>
            <a:headEnd/>
            <a:tailEnd/>
          </a:ln>
        </p:spPr>
      </p:pic>
      <p:sp>
        <p:nvSpPr>
          <p:cNvPr id="7172" name="Rectangle 4"/>
          <p:cNvSpPr>
            <a:spLocks noChangeArrowheads="1"/>
          </p:cNvSpPr>
          <p:nvPr/>
        </p:nvSpPr>
        <p:spPr bwMode="auto">
          <a:xfrm>
            <a:off x="1247775" y="5565775"/>
            <a:ext cx="6945313" cy="1196975"/>
          </a:xfrm>
          <a:prstGeom prst="rect">
            <a:avLst/>
          </a:prstGeom>
          <a:solidFill>
            <a:schemeClr val="bg1"/>
          </a:solidFill>
          <a:ln w="9525">
            <a:noFill/>
            <a:miter lim="800000"/>
            <a:headEnd/>
            <a:tailEnd/>
          </a:ln>
        </p:spPr>
        <p:txBody>
          <a:bodyPr wrap="none" anchor="ctr"/>
          <a:lstStyle/>
          <a:p>
            <a:pPr algn="ctr" eaLnBrk="1" hangingPunct="1">
              <a:lnSpc>
                <a:spcPct val="100000"/>
              </a:lnSpc>
              <a:buClrTx/>
              <a:buFontTx/>
              <a:buNone/>
            </a:pPr>
            <a:endParaRPr lang="en-US" sz="1800" b="0">
              <a:solidFill>
                <a:schemeClr val="tx1"/>
              </a:solidFill>
              <a:latin typeface="Arial" charset="0"/>
            </a:endParaRPr>
          </a:p>
        </p:txBody>
      </p:sp>
      <p:sp>
        <p:nvSpPr>
          <p:cNvPr id="7173" name="Text Box 4"/>
          <p:cNvSpPr txBox="1">
            <a:spLocks noChangeArrowheads="1"/>
          </p:cNvSpPr>
          <p:nvPr/>
        </p:nvSpPr>
        <p:spPr bwMode="auto">
          <a:xfrm>
            <a:off x="8818563" y="6602413"/>
            <a:ext cx="304800" cy="260350"/>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53899485-0454-4C12-98E3-B303F6EBB3AA}" type="slidenum">
              <a:rPr lang="en-US" sz="1000"/>
              <a:pPr algn="ctr">
                <a:spcBef>
                  <a:spcPct val="50000"/>
                </a:spcBef>
                <a:buFont typeface="Wingdings" pitchFamily="2" charset="2"/>
                <a:buNone/>
              </a:pPr>
              <a:t>3</a:t>
            </a:fld>
            <a:endParaRPr lang="en-US" sz="1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idx="4294967295"/>
          </p:nvPr>
        </p:nvSpPr>
        <p:spPr>
          <a:xfrm>
            <a:off x="1081088" y="79375"/>
            <a:ext cx="8264525" cy="939800"/>
          </a:xfrm>
        </p:spPr>
        <p:txBody>
          <a:bodyPr/>
          <a:lstStyle/>
          <a:p>
            <a:pPr algn="l"/>
            <a:r>
              <a:rPr lang="en-US" sz="3200" smtClean="0"/>
              <a:t>Defining Smart Grid</a:t>
            </a:r>
          </a:p>
        </p:txBody>
      </p:sp>
      <p:sp>
        <p:nvSpPr>
          <p:cNvPr id="89091" name="Rectangle 1027"/>
          <p:cNvSpPr>
            <a:spLocks noGrp="1" noChangeArrowheads="1"/>
          </p:cNvSpPr>
          <p:nvPr>
            <p:ph type="body" idx="4294967295"/>
          </p:nvPr>
        </p:nvSpPr>
        <p:spPr>
          <a:xfrm>
            <a:off x="1114425" y="2205038"/>
            <a:ext cx="7735888" cy="4413250"/>
          </a:xfrm>
          <a:solidFill>
            <a:srgbClr val="DBB203">
              <a:alpha val="49001"/>
            </a:srgbClr>
          </a:solidFill>
          <a:ln/>
        </p:spPr>
        <p:txBody>
          <a:bodyPr/>
          <a:lstStyle/>
          <a:p>
            <a:pPr marL="0" indent="1588">
              <a:lnSpc>
                <a:spcPct val="80000"/>
              </a:lnSpc>
              <a:spcBef>
                <a:spcPct val="40000"/>
              </a:spcBef>
              <a:spcAft>
                <a:spcPct val="40000"/>
              </a:spcAft>
              <a:buFont typeface="Wingdings" pitchFamily="2" charset="2"/>
              <a:buNone/>
            </a:pPr>
            <a:endParaRPr lang="en-US" sz="200" b="1" smtClean="0"/>
          </a:p>
          <a:p>
            <a:pPr marL="0" indent="1588">
              <a:lnSpc>
                <a:spcPct val="80000"/>
              </a:lnSpc>
              <a:spcBef>
                <a:spcPct val="40000"/>
              </a:spcBef>
              <a:spcAft>
                <a:spcPct val="40000"/>
              </a:spcAft>
              <a:buFont typeface="Wingdings" pitchFamily="2" charset="2"/>
              <a:buNone/>
            </a:pPr>
            <a:r>
              <a:rPr lang="en-US" sz="2600" b="1" smtClean="0">
                <a:solidFill>
                  <a:srgbClr val="990000"/>
                </a:solidFill>
              </a:rPr>
              <a:t>Seven Defining </a:t>
            </a:r>
            <a:r>
              <a:rPr lang="en-US" sz="2600" b="1" i="1" smtClean="0">
                <a:solidFill>
                  <a:srgbClr val="990000"/>
                </a:solidFill>
              </a:rPr>
              <a:t>Outcomes</a:t>
            </a:r>
            <a:r>
              <a:rPr lang="en-US" sz="2600" b="1" smtClean="0">
                <a:solidFill>
                  <a:srgbClr val="990000"/>
                </a:solidFill>
              </a:rPr>
              <a:t> of the Smart Grid</a:t>
            </a:r>
          </a:p>
          <a:p>
            <a:pPr marL="528638" lvl="1">
              <a:lnSpc>
                <a:spcPct val="80000"/>
              </a:lnSpc>
              <a:spcAft>
                <a:spcPct val="40000"/>
              </a:spcAft>
              <a:buClr>
                <a:srgbClr val="000066"/>
              </a:buClr>
            </a:pPr>
            <a:r>
              <a:rPr lang="en-US" sz="2000" smtClean="0"/>
              <a:t>Enables Informed Participation by Customers</a:t>
            </a:r>
          </a:p>
          <a:p>
            <a:pPr marL="528638" lvl="1">
              <a:lnSpc>
                <a:spcPct val="80000"/>
              </a:lnSpc>
              <a:spcAft>
                <a:spcPct val="40000"/>
              </a:spcAft>
              <a:buClr>
                <a:srgbClr val="000066"/>
              </a:buClr>
            </a:pPr>
            <a:r>
              <a:rPr lang="en-US" sz="2000" smtClean="0"/>
              <a:t>Accommodates All Generation and Storage Options </a:t>
            </a:r>
          </a:p>
          <a:p>
            <a:pPr marL="528638" lvl="1">
              <a:lnSpc>
                <a:spcPct val="80000"/>
              </a:lnSpc>
              <a:spcAft>
                <a:spcPct val="40000"/>
              </a:spcAft>
              <a:buClr>
                <a:srgbClr val="000066"/>
              </a:buClr>
            </a:pPr>
            <a:r>
              <a:rPr lang="en-US" sz="2000" smtClean="0"/>
              <a:t>Enables New Products, Services, and Markets</a:t>
            </a:r>
          </a:p>
          <a:p>
            <a:pPr marL="528638" lvl="1">
              <a:lnSpc>
                <a:spcPct val="80000"/>
              </a:lnSpc>
              <a:spcAft>
                <a:spcPct val="40000"/>
              </a:spcAft>
              <a:buClr>
                <a:srgbClr val="000066"/>
              </a:buClr>
            </a:pPr>
            <a:r>
              <a:rPr lang="en-US" sz="2000" smtClean="0"/>
              <a:t>Provides the Power Quality for the Range of Needs </a:t>
            </a:r>
            <a:br>
              <a:rPr lang="en-US" sz="2000" smtClean="0"/>
            </a:br>
            <a:r>
              <a:rPr lang="en-US" sz="2000" smtClean="0"/>
              <a:t>in the 21st Century </a:t>
            </a:r>
          </a:p>
          <a:p>
            <a:pPr marL="528638" lvl="1">
              <a:lnSpc>
                <a:spcPct val="80000"/>
              </a:lnSpc>
              <a:spcAft>
                <a:spcPct val="40000"/>
              </a:spcAft>
              <a:buClr>
                <a:srgbClr val="000066"/>
              </a:buClr>
            </a:pPr>
            <a:r>
              <a:rPr lang="en-US" sz="2000" smtClean="0"/>
              <a:t>Optimizes Asset Utilization and Operating Efficiently</a:t>
            </a:r>
          </a:p>
          <a:p>
            <a:pPr marL="528638" lvl="1">
              <a:lnSpc>
                <a:spcPct val="80000"/>
              </a:lnSpc>
              <a:spcAft>
                <a:spcPct val="40000"/>
              </a:spcAft>
              <a:buClr>
                <a:srgbClr val="000066"/>
              </a:buClr>
            </a:pPr>
            <a:r>
              <a:rPr lang="en-US" sz="2000" smtClean="0"/>
              <a:t>Addresses Disturbances – Automated Prevention,  Containment, and Restoration</a:t>
            </a:r>
          </a:p>
          <a:p>
            <a:pPr marL="528638" lvl="1">
              <a:lnSpc>
                <a:spcPct val="80000"/>
              </a:lnSpc>
              <a:spcAft>
                <a:spcPct val="40000"/>
              </a:spcAft>
              <a:buClr>
                <a:srgbClr val="000066"/>
              </a:buClr>
            </a:pPr>
            <a:r>
              <a:rPr lang="en-US" sz="2000" smtClean="0"/>
              <a:t>Operates Resiliently Against Physical and Cyber </a:t>
            </a:r>
            <a:br>
              <a:rPr lang="en-US" sz="2000" smtClean="0"/>
            </a:br>
            <a:r>
              <a:rPr lang="en-US" sz="2000" smtClean="0"/>
              <a:t>Attacks and Natural Disasters</a:t>
            </a:r>
          </a:p>
        </p:txBody>
      </p:sp>
      <p:sp>
        <p:nvSpPr>
          <p:cNvPr id="151558" name="TextBox 5"/>
          <p:cNvSpPr txBox="1">
            <a:spLocks noChangeArrowheads="1"/>
          </p:cNvSpPr>
          <p:nvPr/>
        </p:nvSpPr>
        <p:spPr bwMode="auto">
          <a:xfrm>
            <a:off x="1079500" y="930275"/>
            <a:ext cx="7854950" cy="1698625"/>
          </a:xfrm>
          <a:prstGeom prst="rect">
            <a:avLst/>
          </a:prstGeom>
          <a:noFill/>
          <a:ln w="9525">
            <a:noFill/>
            <a:miter lim="800000"/>
            <a:headEnd/>
            <a:tailEnd/>
          </a:ln>
        </p:spPr>
        <p:txBody>
          <a:bodyPr>
            <a:spAutoFit/>
          </a:bodyPr>
          <a:lstStyle/>
          <a:p>
            <a:pPr eaLnBrk="1" hangingPunct="1">
              <a:lnSpc>
                <a:spcPct val="100000"/>
              </a:lnSpc>
              <a:spcBef>
                <a:spcPct val="20000"/>
              </a:spcBef>
              <a:spcAft>
                <a:spcPct val="20000"/>
              </a:spcAft>
              <a:buClr>
                <a:srgbClr val="A50021"/>
              </a:buClr>
              <a:buSzPct val="80000"/>
              <a:buFontTx/>
              <a:buNone/>
            </a:pPr>
            <a:r>
              <a:rPr lang="en-US" sz="2400">
                <a:solidFill>
                  <a:schemeClr val="tx1"/>
                </a:solidFill>
                <a:latin typeface="Arial" pitchFamily="34" charset="0"/>
                <a:ea typeface="ＭＳ Ｐゴシック"/>
                <a:cs typeface="ＭＳ Ｐゴシック"/>
              </a:rPr>
              <a:t>DOE has defined the smart grid in terms of seven characteristics that are </a:t>
            </a:r>
            <a:r>
              <a:rPr lang="en-US" sz="2400" i="1">
                <a:solidFill>
                  <a:schemeClr val="tx1"/>
                </a:solidFill>
                <a:latin typeface="Arial" pitchFamily="34" charset="0"/>
                <a:ea typeface="ＭＳ Ｐゴシック"/>
                <a:cs typeface="ＭＳ Ｐゴシック"/>
              </a:rPr>
              <a:t>outcomes</a:t>
            </a:r>
            <a:r>
              <a:rPr lang="en-US" sz="2400">
                <a:solidFill>
                  <a:schemeClr val="tx1"/>
                </a:solidFill>
                <a:latin typeface="Arial" pitchFamily="34" charset="0"/>
                <a:ea typeface="ＭＳ Ｐゴシック"/>
                <a:cs typeface="ＭＳ Ｐゴシック"/>
              </a:rPr>
              <a:t> – Smart Grid technology contributing to &amp; realizing the </a:t>
            </a:r>
            <a:r>
              <a:rPr lang="en-US" sz="2400" i="1">
                <a:solidFill>
                  <a:schemeClr val="tx1"/>
                </a:solidFill>
                <a:latin typeface="Arial" pitchFamily="34" charset="0"/>
                <a:ea typeface="ＭＳ Ｐゴシック"/>
                <a:cs typeface="ＭＳ Ｐゴシック"/>
              </a:rPr>
              <a:t>outcomes</a:t>
            </a:r>
            <a:r>
              <a:rPr lang="en-US" sz="2400">
                <a:solidFill>
                  <a:schemeClr val="tx1"/>
                </a:solidFill>
                <a:latin typeface="Arial" pitchFamily="34" charset="0"/>
                <a:ea typeface="ＭＳ Ｐゴシック"/>
                <a:cs typeface="ＭＳ Ｐゴシック"/>
              </a:rPr>
              <a:t> </a:t>
            </a:r>
          </a:p>
          <a:p>
            <a:pPr eaLnBrk="1" hangingPunct="1">
              <a:lnSpc>
                <a:spcPct val="100000"/>
              </a:lnSpc>
              <a:spcBef>
                <a:spcPct val="20000"/>
              </a:spcBef>
              <a:spcAft>
                <a:spcPct val="20000"/>
              </a:spcAft>
              <a:buClr>
                <a:srgbClr val="A50021"/>
              </a:buClr>
              <a:buSzPct val="80000"/>
              <a:buFontTx/>
              <a:buNone/>
            </a:pPr>
            <a:endParaRPr lang="en-US" sz="2400">
              <a:solidFill>
                <a:schemeClr val="tx1"/>
              </a:solidFill>
              <a:latin typeface="Arial" pitchFamily="34" charset="0"/>
              <a:ea typeface="ＭＳ Ｐゴシック"/>
              <a:cs typeface="ＭＳ Ｐゴシック"/>
            </a:endParaRPr>
          </a:p>
        </p:txBody>
      </p:sp>
      <p:sp>
        <p:nvSpPr>
          <p:cNvPr id="89093" name="Text Box 4"/>
          <p:cNvSpPr txBox="1">
            <a:spLocks noChangeArrowheads="1"/>
          </p:cNvSpPr>
          <p:nvPr/>
        </p:nvSpPr>
        <p:spPr bwMode="auto">
          <a:xfrm>
            <a:off x="8858250" y="6500813"/>
            <a:ext cx="304800" cy="260350"/>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46A61DA4-49E5-459D-B1C1-F5E43A9EAD3F}" type="slidenum">
              <a:rPr lang="en-US" sz="1000"/>
              <a:pPr algn="ctr">
                <a:spcBef>
                  <a:spcPct val="50000"/>
                </a:spcBef>
                <a:buFont typeface="Wingdings" pitchFamily="2" charset="2"/>
                <a:buNone/>
              </a:pPr>
              <a:t>4</a:t>
            </a:fld>
            <a:endParaRPr lang="en-US" sz="1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838200" y="152400"/>
            <a:ext cx="8305800" cy="976313"/>
          </a:xfrm>
        </p:spPr>
        <p:txBody>
          <a:bodyPr/>
          <a:lstStyle/>
          <a:p>
            <a:pPr eaLnBrk="1" hangingPunct="1">
              <a:lnSpc>
                <a:spcPct val="130000"/>
              </a:lnSpc>
            </a:pPr>
            <a:r>
              <a:rPr lang="en-US" sz="2200" b="1" smtClean="0"/>
              <a:t>American Recovery and Reinvestment Act  </a:t>
            </a:r>
            <a:r>
              <a:rPr lang="en-US" sz="2200" b="1" i="1" smtClean="0"/>
              <a:t>Jumpstarts </a:t>
            </a:r>
            <a:r>
              <a:rPr lang="en-US" sz="2200" b="1" smtClean="0"/>
              <a:t>Smart Grid</a:t>
            </a:r>
          </a:p>
        </p:txBody>
      </p:sp>
      <p:graphicFrame>
        <p:nvGraphicFramePr>
          <p:cNvPr id="52227" name="Group 3"/>
          <p:cNvGraphicFramePr>
            <a:graphicFrameLocks noGrp="1"/>
          </p:cNvGraphicFramePr>
          <p:nvPr>
            <p:ph idx="4294967295"/>
          </p:nvPr>
        </p:nvGraphicFramePr>
        <p:xfrm>
          <a:off x="1143000" y="1371600"/>
          <a:ext cx="7673975" cy="4300221"/>
        </p:xfrm>
        <a:graphic>
          <a:graphicData uri="http://schemas.openxmlformats.org/drawingml/2006/table">
            <a:tbl>
              <a:tblPr/>
              <a:tblGrid>
                <a:gridCol w="6311900"/>
                <a:gridCol w="1362075"/>
              </a:tblGrid>
              <a:tr h="838200">
                <a:tc>
                  <a:txBody>
                    <a:bodyPr/>
                    <a:lstStyle/>
                    <a:p>
                      <a:pPr marL="0" marR="0" lvl="0" indent="0" algn="l"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2000" b="1" i="0" u="none" strike="noStrike" cap="none" normalizeH="0" baseline="0" dirty="0" smtClean="0">
                          <a:ln>
                            <a:noFill/>
                          </a:ln>
                          <a:solidFill>
                            <a:schemeClr val="bg1"/>
                          </a:solidFill>
                          <a:effectLst/>
                          <a:latin typeface="Arial" charset="0"/>
                          <a:ea typeface="ＭＳ Ｐゴシック" pitchFamily="-105" charset="-128"/>
                        </a:rPr>
                        <a:t>Office of Electricity Delivery and Energy Reliability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1A1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2000" b="1" i="0" u="none" strike="noStrike" cap="none" normalizeH="0" baseline="0" dirty="0" smtClean="0">
                          <a:ln>
                            <a:noFill/>
                          </a:ln>
                          <a:solidFill>
                            <a:schemeClr val="bg1"/>
                          </a:solidFill>
                          <a:effectLst/>
                          <a:latin typeface="Arial" charset="0"/>
                          <a:ea typeface="ＭＳ Ｐゴシック" pitchFamily="-105" charset="-128"/>
                        </a:rPr>
                        <a:t>$ Millions</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1A1FF"/>
                    </a:solidFill>
                  </a:tcPr>
                </a:tc>
              </a:tr>
              <a:tr h="434975">
                <a:tc>
                  <a:txBody>
                    <a:bodyPr/>
                    <a:lstStyle/>
                    <a:p>
                      <a:pPr marL="0" marR="0" lvl="0" indent="0" algn="l"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1800" b="1" i="0" u="none" strike="noStrike" cap="none" normalizeH="0" baseline="0" dirty="0" smtClean="0">
                          <a:ln>
                            <a:noFill/>
                          </a:ln>
                          <a:solidFill>
                            <a:srgbClr val="000066"/>
                          </a:solidFill>
                          <a:effectLst/>
                          <a:latin typeface="Arial" charset="0"/>
                          <a:ea typeface="ＭＳ Ｐゴシック" pitchFamily="-105" charset="-128"/>
                        </a:rPr>
                        <a:t>Smart Grid Investment Grant Program; </a:t>
                      </a:r>
                      <a:r>
                        <a:rPr kumimoji="0" lang="en-US" sz="1800" b="1" i="0" u="none" strike="noStrike" cap="none" normalizeH="0" baseline="0" dirty="0" smtClean="0">
                          <a:ln>
                            <a:noFill/>
                          </a:ln>
                          <a:solidFill>
                            <a:srgbClr val="000066"/>
                          </a:solidFill>
                          <a:effectLst/>
                          <a:latin typeface="Arial" charset="0"/>
                          <a:ea typeface="ＭＳ Ｐゴシック" pitchFamily="-105" charset="-128"/>
                          <a:cs typeface="Arial" charset="0"/>
                        </a:rPr>
                        <a:t>≤3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2000" b="1" i="0" u="none" strike="noStrike" cap="none" normalizeH="0" baseline="0" dirty="0" smtClean="0">
                          <a:ln>
                            <a:noFill/>
                          </a:ln>
                          <a:solidFill>
                            <a:srgbClr val="000066"/>
                          </a:solidFill>
                          <a:effectLst/>
                          <a:latin typeface="Arial" charset="0"/>
                          <a:ea typeface="ＭＳ Ｐゴシック" pitchFamily="-105" charset="-128"/>
                        </a:rPr>
                        <a:t>$3,400</a:t>
                      </a:r>
                    </a:p>
                  </a:txBody>
                  <a:tcP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r>
              <a:tr h="365125">
                <a:tc>
                  <a:txBody>
                    <a:bodyPr/>
                    <a:lstStyle/>
                    <a:p>
                      <a:pPr marL="0" marR="0" lvl="0" indent="0" algn="l"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1800" b="1" i="0" u="none" strike="noStrike" cap="none" normalizeH="0" baseline="0" smtClean="0">
                          <a:ln>
                            <a:noFill/>
                          </a:ln>
                          <a:solidFill>
                            <a:srgbClr val="000066"/>
                          </a:solidFill>
                          <a:effectLst/>
                          <a:latin typeface="Arial" charset="0"/>
                          <a:ea typeface="ＭＳ Ｐゴシック" pitchFamily="-105" charset="-128"/>
                        </a:rPr>
                        <a:t>Smart Grid Demonstrations; 3-5 years</a:t>
                      </a:r>
                      <a:endParaRPr kumimoji="0" lang="en-US" sz="1800" b="0" i="0" u="none" strike="noStrike" cap="none" normalizeH="0" baseline="0" smtClean="0">
                        <a:ln>
                          <a:noFill/>
                        </a:ln>
                        <a:solidFill>
                          <a:srgbClr val="000066"/>
                        </a:solidFill>
                        <a:effectLst/>
                        <a:latin typeface="Arial" charset="0"/>
                        <a:ea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2000" b="1" i="0" u="none" strike="noStrike" cap="none" normalizeH="0" baseline="0" smtClean="0">
                          <a:ln>
                            <a:noFill/>
                          </a:ln>
                          <a:solidFill>
                            <a:srgbClr val="000066"/>
                          </a:solidFill>
                          <a:effectLst/>
                          <a:latin typeface="Arial" charset="0"/>
                          <a:ea typeface="ＭＳ Ｐゴシック" pitchFamily="-105" charset="-128"/>
                        </a:rPr>
                        <a:t>$615</a:t>
                      </a:r>
                    </a:p>
                  </a:txBody>
                  <a:tcP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r>
              <a:tr h="436563">
                <a:tc>
                  <a:txBody>
                    <a:bodyPr/>
                    <a:lstStyle/>
                    <a:p>
                      <a:pPr marL="0" marR="0" lvl="0" indent="0" algn="l"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1800" b="1" i="0" u="none" strike="noStrike" cap="none" normalizeH="0" baseline="0" dirty="0" smtClean="0">
                          <a:ln>
                            <a:noFill/>
                          </a:ln>
                          <a:solidFill>
                            <a:srgbClr val="000066"/>
                          </a:solidFill>
                          <a:effectLst/>
                          <a:latin typeface="Arial" charset="0"/>
                          <a:ea typeface="ＭＳ Ｐゴシック" pitchFamily="-105" charset="-128"/>
                        </a:rPr>
                        <a:t>Interoperability Framework Development by NIST</a:t>
                      </a:r>
                    </a:p>
                  </a:txBody>
                  <a:tcP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2000" b="1" i="0" u="none" strike="noStrike" cap="none" normalizeH="0" baseline="0" smtClean="0">
                          <a:ln>
                            <a:noFill/>
                          </a:ln>
                          <a:solidFill>
                            <a:srgbClr val="000066"/>
                          </a:solidFill>
                          <a:effectLst/>
                          <a:latin typeface="Arial" charset="0"/>
                          <a:ea typeface="ＭＳ Ｐゴシック" pitchFamily="-105" charset="-128"/>
                        </a:rPr>
                        <a:t>$10</a:t>
                      </a:r>
                    </a:p>
                  </a:txBody>
                  <a:tcP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r>
              <a:tr h="436563">
                <a:tc>
                  <a:txBody>
                    <a:bodyPr/>
                    <a:lstStyle/>
                    <a:p>
                      <a:pPr marL="0" marR="0" lvl="0" indent="0" algn="l"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1800" b="1" i="0" u="none" strike="noStrike" cap="none" normalizeH="0" baseline="0" smtClean="0">
                          <a:ln>
                            <a:noFill/>
                          </a:ln>
                          <a:solidFill>
                            <a:srgbClr val="000066"/>
                          </a:solidFill>
                          <a:effectLst/>
                          <a:latin typeface="Arial" charset="0"/>
                          <a:ea typeface="ＭＳ Ｐゴシック" pitchFamily="-105" charset="-128"/>
                        </a:rPr>
                        <a:t>Resource Assessment and Interconnection-Level Transmission Analysis and Planning</a:t>
                      </a:r>
                    </a:p>
                  </a:txBody>
                  <a:tcP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2000" b="1" i="0" u="none" strike="noStrike" cap="none" normalizeH="0" baseline="0" smtClean="0">
                          <a:ln>
                            <a:noFill/>
                          </a:ln>
                          <a:solidFill>
                            <a:srgbClr val="000066"/>
                          </a:solidFill>
                          <a:effectLst/>
                          <a:latin typeface="Arial" charset="0"/>
                          <a:ea typeface="ＭＳ Ｐゴシック" pitchFamily="-105" charset="-128"/>
                        </a:rPr>
                        <a:t>$80</a:t>
                      </a:r>
                    </a:p>
                  </a:txBody>
                  <a:tcP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r>
              <a:tr h="436563">
                <a:tc>
                  <a:txBody>
                    <a:bodyPr/>
                    <a:lstStyle/>
                    <a:p>
                      <a:pPr marL="0" marR="0" lvl="0" indent="0" algn="l"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1800" b="1" i="0" u="none" strike="noStrike" cap="none" normalizeH="0" baseline="0" smtClean="0">
                          <a:ln>
                            <a:noFill/>
                          </a:ln>
                          <a:solidFill>
                            <a:srgbClr val="000066"/>
                          </a:solidFill>
                          <a:effectLst/>
                          <a:latin typeface="Arial" charset="0"/>
                          <a:ea typeface="ＭＳ Ｐゴシック" pitchFamily="-105" charset="-128"/>
                        </a:rPr>
                        <a:t>State Electricity Regulators Assistance</a:t>
                      </a:r>
                    </a:p>
                  </a:txBody>
                  <a:tcP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2000" b="1" i="0" u="none" strike="noStrike" cap="none" normalizeH="0" baseline="0" smtClean="0">
                          <a:ln>
                            <a:noFill/>
                          </a:ln>
                          <a:solidFill>
                            <a:srgbClr val="000066"/>
                          </a:solidFill>
                          <a:effectLst/>
                          <a:latin typeface="Arial" charset="0"/>
                          <a:ea typeface="ＭＳ Ｐゴシック" pitchFamily="-105" charset="-128"/>
                        </a:rPr>
                        <a:t>$50</a:t>
                      </a:r>
                    </a:p>
                  </a:txBody>
                  <a:tcP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r>
              <a:tr h="650875">
                <a:tc>
                  <a:txBody>
                    <a:bodyPr/>
                    <a:lstStyle/>
                    <a:p>
                      <a:pPr marL="0" marR="0" lvl="0" indent="0" algn="l"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1800" b="1" i="0" u="none" strike="noStrike" cap="none" normalizeH="0" baseline="0" dirty="0" smtClean="0">
                          <a:ln>
                            <a:noFill/>
                          </a:ln>
                          <a:solidFill>
                            <a:srgbClr val="000066"/>
                          </a:solidFill>
                          <a:effectLst/>
                          <a:latin typeface="Arial" charset="0"/>
                          <a:ea typeface="ＭＳ Ｐゴシック" pitchFamily="-105" charset="-128"/>
                        </a:rPr>
                        <a:t>Enhancing State Government Energy Assurance Capabilities and Planning for Smart Grid Resiliency</a:t>
                      </a:r>
                    </a:p>
                  </a:txBody>
                  <a:tcP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2000" b="1" i="0" u="none" strike="noStrike" cap="none" normalizeH="0" baseline="0" smtClean="0">
                          <a:ln>
                            <a:noFill/>
                          </a:ln>
                          <a:solidFill>
                            <a:srgbClr val="000066"/>
                          </a:solidFill>
                          <a:effectLst/>
                          <a:latin typeface="Arial" charset="0"/>
                          <a:ea typeface="ＭＳ Ｐゴシック" pitchFamily="-105" charset="-128"/>
                        </a:rPr>
                        <a:t>$55</a:t>
                      </a:r>
                    </a:p>
                  </a:txBody>
                  <a:tcP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99"/>
                    </a:solid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1800" b="1" i="0" u="none" strike="noStrike" cap="none" normalizeH="0" baseline="0" smtClean="0">
                          <a:ln>
                            <a:noFill/>
                          </a:ln>
                          <a:solidFill>
                            <a:srgbClr val="000066"/>
                          </a:solidFill>
                          <a:effectLst/>
                          <a:latin typeface="Arial" charset="0"/>
                          <a:ea typeface="ＭＳ Ｐゴシック" pitchFamily="-105" charset="-128"/>
                        </a:rPr>
                        <a:t>Workforce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Pct val="80000"/>
                        <a:buFont typeface="Wingdings" pitchFamily="-105" charset="2"/>
                        <a:buNone/>
                        <a:tabLst/>
                      </a:pPr>
                      <a:r>
                        <a:rPr kumimoji="0" lang="en-US" sz="2000" b="1" i="0" u="none" strike="noStrike" cap="none" normalizeH="0" baseline="0" dirty="0" smtClean="0">
                          <a:ln>
                            <a:noFill/>
                          </a:ln>
                          <a:solidFill>
                            <a:srgbClr val="000066"/>
                          </a:solidFill>
                          <a:effectLst/>
                          <a:latin typeface="Arial" charset="0"/>
                          <a:ea typeface="ＭＳ Ｐゴシック" pitchFamily="-105" charset="-128"/>
                        </a:rPr>
                        <a:t>$100</a:t>
                      </a:r>
                    </a:p>
                  </a:txBody>
                  <a:tcPr horzOverflow="overflow">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99"/>
                    </a:solidFill>
                  </a:tcPr>
                </a:tc>
              </a:tr>
            </a:tbl>
          </a:graphicData>
        </a:graphic>
      </p:graphicFrame>
      <p:sp>
        <p:nvSpPr>
          <p:cNvPr id="7200" name="Text Box 8"/>
          <p:cNvSpPr txBox="1">
            <a:spLocks noChangeArrowheads="1"/>
          </p:cNvSpPr>
          <p:nvPr/>
        </p:nvSpPr>
        <p:spPr bwMode="auto">
          <a:xfrm>
            <a:off x="8734425" y="6500813"/>
            <a:ext cx="304800" cy="260350"/>
          </a:xfrm>
          <a:prstGeom prst="rect">
            <a:avLst/>
          </a:prstGeom>
          <a:noFill/>
          <a:ln w="9525">
            <a:noFill/>
            <a:miter lim="800000"/>
            <a:headEnd/>
            <a:tailEnd/>
          </a:ln>
        </p:spPr>
        <p:txBody>
          <a:bodyPr>
            <a:spAutoFit/>
          </a:bodyPr>
          <a:lstStyle/>
          <a:p>
            <a:pPr eaLnBrk="0" hangingPunct="0">
              <a:spcBef>
                <a:spcPct val="50000"/>
              </a:spcBef>
              <a:buClr>
                <a:srgbClr val="000066"/>
              </a:buClr>
              <a:buFont typeface="Wingdings" pitchFamily="2" charset="2"/>
              <a:buNone/>
            </a:pPr>
            <a:fld id="{FDCBE860-8BBF-420B-B190-DC3B7428ABD6}" type="slidenum">
              <a:rPr lang="en-US" sz="1000" b="1">
                <a:solidFill>
                  <a:srgbClr val="990000"/>
                </a:solidFill>
                <a:latin typeface="Arial Narrow" pitchFamily="34" charset="0"/>
              </a:rPr>
              <a:pPr eaLnBrk="0" hangingPunct="0">
                <a:spcBef>
                  <a:spcPct val="50000"/>
                </a:spcBef>
                <a:buClr>
                  <a:srgbClr val="000066"/>
                </a:buClr>
                <a:buFont typeface="Wingdings" pitchFamily="2" charset="2"/>
                <a:buNone/>
              </a:pPr>
              <a:t>5</a:t>
            </a:fld>
            <a:endParaRPr lang="en-US" sz="1000" b="1">
              <a:solidFill>
                <a:srgbClr val="990000"/>
              </a:solidFill>
              <a:latin typeface="Arial Narrow" pitchFamily="34" charset="0"/>
            </a:endParaRPr>
          </a:p>
        </p:txBody>
      </p:sp>
      <p:sp>
        <p:nvSpPr>
          <p:cNvPr id="5" name="TextBox 4"/>
          <p:cNvSpPr txBox="1"/>
          <p:nvPr/>
        </p:nvSpPr>
        <p:spPr>
          <a:xfrm>
            <a:off x="2558741" y="5867400"/>
            <a:ext cx="3719993" cy="373436"/>
          </a:xfrm>
          <a:prstGeom prst="rect">
            <a:avLst/>
          </a:prstGeom>
          <a:noFill/>
        </p:spPr>
        <p:txBody>
          <a:bodyPr wrap="none" rtlCol="0">
            <a:spAutoFit/>
          </a:bodyPr>
          <a:lstStyle/>
          <a:p>
            <a:r>
              <a:rPr lang="en-US" dirty="0" smtClean="0"/>
              <a:t>94 of 100 SGIG Awards Complete!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838200" y="190500"/>
            <a:ext cx="8153400" cy="930275"/>
          </a:xfrm>
          <a:prstGeom prst="rect">
            <a:avLst/>
          </a:prstGeom>
          <a:noFill/>
          <a:ln w="9525">
            <a:noFill/>
            <a:miter lim="800000"/>
            <a:headEnd/>
            <a:tailEnd/>
          </a:ln>
        </p:spPr>
        <p:txBody>
          <a:bodyPr>
            <a:spAutoFit/>
          </a:bodyPr>
          <a:lstStyle/>
          <a:p>
            <a:pPr eaLnBrk="0" hangingPunct="0">
              <a:buClr>
                <a:srgbClr val="000066"/>
              </a:buClr>
              <a:buFont typeface="Wingdings" pitchFamily="2" charset="2"/>
              <a:buNone/>
            </a:pPr>
            <a:r>
              <a:rPr lang="en-US" sz="2800">
                <a:solidFill>
                  <a:srgbClr val="990000"/>
                </a:solidFill>
                <a:latin typeface="Arial Black" pitchFamily="34" charset="0"/>
              </a:rPr>
              <a:t>ARRA Smart Grid Investment Grants</a:t>
            </a:r>
          </a:p>
          <a:p>
            <a:pPr eaLnBrk="0" hangingPunct="0">
              <a:buClr>
                <a:srgbClr val="000066"/>
              </a:buClr>
              <a:buFont typeface="Wingdings" pitchFamily="2" charset="2"/>
              <a:buNone/>
            </a:pPr>
            <a:r>
              <a:rPr lang="en-US" sz="2200" i="1">
                <a:solidFill>
                  <a:srgbClr val="990000"/>
                </a:solidFill>
                <a:latin typeface="Arial Black" pitchFamily="34" charset="0"/>
              </a:rPr>
              <a:t>Transform </a:t>
            </a:r>
            <a:r>
              <a:rPr lang="en-US" sz="2200">
                <a:solidFill>
                  <a:srgbClr val="990000"/>
                </a:solidFill>
                <a:latin typeface="Arial Black" pitchFamily="34" charset="0"/>
              </a:rPr>
              <a:t>Electricity Delivery</a:t>
            </a:r>
          </a:p>
        </p:txBody>
      </p:sp>
      <p:graphicFrame>
        <p:nvGraphicFramePr>
          <p:cNvPr id="10" name="Table 9"/>
          <p:cNvGraphicFramePr>
            <a:graphicFrameLocks noGrp="1"/>
          </p:cNvGraphicFramePr>
          <p:nvPr/>
        </p:nvGraphicFramePr>
        <p:xfrm>
          <a:off x="1066800" y="1219200"/>
          <a:ext cx="7870825" cy="5418455"/>
        </p:xfrm>
        <a:graphic>
          <a:graphicData uri="http://schemas.openxmlformats.org/drawingml/2006/table">
            <a:tbl>
              <a:tblPr/>
              <a:tblGrid>
                <a:gridCol w="1663700"/>
                <a:gridCol w="1039813"/>
                <a:gridCol w="2582862"/>
                <a:gridCol w="2584450"/>
              </a:tblGrid>
              <a:tr h="781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5" charset="-128"/>
                        </a:rPr>
                        <a:t>Smart Grid Systems and Equipment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5" charset="-128"/>
                        </a:rPr>
                        <a:t>Numbers of Units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mn-lt"/>
                          <a:ea typeface="ＭＳ Ｐゴシック" pitchFamily="-105" charset="-128"/>
                        </a:rPr>
                        <a:t>(self-reported estimates)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5" charset="-128"/>
                        </a:rPr>
                        <a:t>Improvements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5" charset="-128"/>
                        </a:rPr>
                        <a:t>Impacts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r>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Networked Phasor Measurement Units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877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cap="none" normalizeH="0" baseline="0" dirty="0" smtClean="0">
                          <a:ln>
                            <a:noFill/>
                          </a:ln>
                          <a:solidFill>
                            <a:schemeClr val="tx1"/>
                          </a:solidFill>
                          <a:effectLst/>
                          <a:latin typeface="Arial Narrow" pitchFamily="-105" charset="0"/>
                          <a:ea typeface="ＭＳ Ｐゴシック" pitchFamily="-105" charset="-128"/>
                        </a:rPr>
                        <a:t> Near-nationwide coverage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cap="none" normalizeH="0" baseline="0" dirty="0" smtClean="0">
                          <a:ln>
                            <a:noFill/>
                          </a:ln>
                          <a:solidFill>
                            <a:schemeClr val="tx1"/>
                          </a:solidFill>
                          <a:effectLst/>
                          <a:latin typeface="Arial Narrow" pitchFamily="-105" charset="0"/>
                          <a:ea typeface="ＭＳ Ｐゴシック" pitchFamily="-105" charset="-128"/>
                        </a:rPr>
                        <a:t> 6X the 166 existing networked PMUs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1200" b="0" i="1" u="none" strike="noStrike" cap="none" normalizeH="0" baseline="0" dirty="0" smtClean="0">
                        <a:ln>
                          <a:noFill/>
                        </a:ln>
                        <a:solidFill>
                          <a:srgbClr val="800000"/>
                        </a:solidFill>
                        <a:effectLst/>
                        <a:latin typeface="Arial Black" pitchFamily="-105" charset="0"/>
                        <a:ea typeface="ＭＳ Ｐゴシック" pitchFamily="-105" charset="-128"/>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1200" b="0" i="1" u="none" strike="noStrike" cap="none" normalizeH="0" baseline="0" dirty="0" smtClean="0">
                        <a:ln>
                          <a:noFill/>
                        </a:ln>
                        <a:solidFill>
                          <a:srgbClr val="800000"/>
                        </a:solidFill>
                        <a:effectLst/>
                        <a:latin typeface="Arial Black" pitchFamily="-105" charset="0"/>
                        <a:ea typeface="ＭＳ Ｐゴシック" pitchFamily="-105" charset="-128"/>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0" i="1" u="none" strike="noStrike" cap="none" normalizeH="0" baseline="0" dirty="0" smtClean="0">
                          <a:ln>
                            <a:noFill/>
                          </a:ln>
                          <a:solidFill>
                            <a:srgbClr val="800000"/>
                          </a:solidFill>
                          <a:effectLst/>
                          <a:latin typeface="Arial Black" pitchFamily="-105" charset="0"/>
                          <a:ea typeface="ＭＳ Ｐゴシック" pitchFamily="-105" charset="-128"/>
                        </a:rPr>
                        <a:t>Enhanced situational awareness and electric system reliability and resiliency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r>
              <a:tr h="317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Smart Transformers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205,983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cap="none" normalizeH="0" baseline="0" smtClean="0">
                          <a:ln>
                            <a:noFill/>
                          </a:ln>
                          <a:solidFill>
                            <a:schemeClr val="tx1"/>
                          </a:solidFill>
                          <a:effectLst/>
                          <a:latin typeface="Arial Narrow" pitchFamily="-105" charset="0"/>
                          <a:ea typeface="ＭＳ Ｐゴシック" pitchFamily="-105" charset="-128"/>
                        </a:rPr>
                        <a:t> Enables preventative maintenance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vMerge="1">
                  <a:txBody>
                    <a:bodyPr/>
                    <a:lstStyle/>
                    <a:p>
                      <a:endParaRPr lang="en-US"/>
                    </a:p>
                  </a:txBody>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Automated Substations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671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cap="none" normalizeH="0" baseline="0" smtClean="0">
                          <a:ln>
                            <a:noFill/>
                          </a:ln>
                          <a:solidFill>
                            <a:schemeClr val="tx1"/>
                          </a:solidFill>
                          <a:effectLst/>
                          <a:latin typeface="Arial Narrow" pitchFamily="-105" charset="0"/>
                          <a:ea typeface="ＭＳ Ｐゴシック" pitchFamily="-105" charset="-128"/>
                        </a:rPr>
                        <a:t>  5% of 12,466 transmission and distribution substations in the 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vMerge="1">
                  <a:txBody>
                    <a:bodyPr/>
                    <a:lstStyle/>
                    <a:p>
                      <a:endParaRPr lang="en-US"/>
                    </a:p>
                  </a:txBody>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Load Control Devices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176,814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cap="none" normalizeH="0" baseline="0" smtClean="0">
                          <a:ln>
                            <a:noFill/>
                          </a:ln>
                          <a:solidFill>
                            <a:schemeClr val="tx1"/>
                          </a:solidFill>
                          <a:effectLst/>
                          <a:latin typeface="Arial Narrow" pitchFamily="-105" charset="0"/>
                          <a:ea typeface="ＭＳ Ｐゴシック" pitchFamily="-105" charset="-128"/>
                        </a:rPr>
                        <a:t> Enables peak demand reductions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1200" b="0" i="1" u="none" strike="noStrike" cap="none" normalizeH="0" baseline="0" smtClean="0">
                        <a:ln>
                          <a:noFill/>
                        </a:ln>
                        <a:solidFill>
                          <a:srgbClr val="800000"/>
                        </a:solidFill>
                        <a:effectLst/>
                        <a:latin typeface="Arial Black" pitchFamily="-105" charset="0"/>
                        <a:ea typeface="ＭＳ Ｐゴシック" pitchFamily="-105" charset="-128"/>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0" i="1" u="none" strike="noStrike" cap="none" normalizeH="0" baseline="0" smtClean="0">
                          <a:ln>
                            <a:noFill/>
                          </a:ln>
                          <a:solidFill>
                            <a:srgbClr val="800000"/>
                          </a:solidFill>
                          <a:effectLst/>
                          <a:latin typeface="Arial Black" pitchFamily="-105" charset="0"/>
                          <a:ea typeface="ＭＳ Ｐゴシック" pitchFamily="-105" charset="-128"/>
                        </a:rPr>
                        <a:t>1444 MWs of peak demand reduction per year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1" i="1" u="none" strike="noStrike" cap="none" normalizeH="0" baseline="0" smtClean="0">
                          <a:ln>
                            <a:noFill/>
                          </a:ln>
                          <a:solidFill>
                            <a:srgbClr val="800000"/>
                          </a:solidFill>
                          <a:effectLst/>
                          <a:latin typeface="Arial Narrow" pitchFamily="-105" charset="0"/>
                          <a:ea typeface="ＭＳ Ｐゴシック" pitchFamily="-105" charset="-128"/>
                        </a:rPr>
                        <a:t>(self-reported estimates)</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200" b="1" i="1" u="none" strike="noStrike" cap="none" normalizeH="0" baseline="0" smtClean="0">
                        <a:ln>
                          <a:noFill/>
                        </a:ln>
                        <a:solidFill>
                          <a:srgbClr val="800000"/>
                        </a:solidFill>
                        <a:effectLst/>
                        <a:latin typeface="Arial Narrow" pitchFamily="-105" charset="0"/>
                        <a:ea typeface="ＭＳ Ｐゴシック" pitchFamily="-10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Smart Thermostats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170,218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cap="none" normalizeH="0" baseline="0" smtClean="0">
                          <a:ln>
                            <a:noFill/>
                          </a:ln>
                          <a:solidFill>
                            <a:schemeClr val="tx1"/>
                          </a:solidFill>
                          <a:effectLst/>
                          <a:latin typeface="Arial Narrow" pitchFamily="-105" charset="0"/>
                          <a:ea typeface="ＭＳ Ｐゴシック" pitchFamily="-105" charset="-128"/>
                        </a:rPr>
                        <a:t> Enables peak demand reductions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vMerge="1">
                  <a:txBody>
                    <a:bodyPr/>
                    <a:lstStyle/>
                    <a:p>
                      <a:endParaRPr lang="en-US"/>
                    </a:p>
                  </a:txBody>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Smart Meters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18,179,912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cap="none" normalizeH="0" baseline="0" dirty="0" smtClean="0">
                          <a:ln>
                            <a:noFill/>
                          </a:ln>
                          <a:solidFill>
                            <a:schemeClr val="tx1"/>
                          </a:solidFill>
                          <a:effectLst/>
                          <a:latin typeface="Arial Narrow" pitchFamily="-105" charset="0"/>
                          <a:ea typeface="ＭＳ Ｐゴシック" pitchFamily="-105" charset="-128"/>
                        </a:rPr>
                        <a:t> 13% of the 142 million customers in the 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1200" b="0" i="1" u="none" strike="noStrike" cap="none" normalizeH="0" baseline="0" smtClean="0">
                        <a:ln>
                          <a:noFill/>
                        </a:ln>
                        <a:solidFill>
                          <a:srgbClr val="800000"/>
                        </a:solidFill>
                        <a:effectLst/>
                        <a:latin typeface="Arial Black" pitchFamily="-105" charset="0"/>
                        <a:ea typeface="ＭＳ Ｐゴシック" pitchFamily="-105" charset="-128"/>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0" i="1" u="none" strike="noStrike" cap="none" normalizeH="0" baseline="0" smtClean="0">
                          <a:ln>
                            <a:noFill/>
                          </a:ln>
                          <a:solidFill>
                            <a:srgbClr val="800000"/>
                          </a:solidFill>
                          <a:effectLst/>
                          <a:latin typeface="Arial Black" pitchFamily="-105" charset="0"/>
                          <a:ea typeface="ＭＳ Ｐゴシック" pitchFamily="-105" charset="-128"/>
                        </a:rPr>
                        <a:t>Transformational changes in consumer behavior and energy consumption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r h="323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In-Home Display Units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1,183, 265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cap="none" normalizeH="0" baseline="0" smtClean="0">
                          <a:ln>
                            <a:noFill/>
                          </a:ln>
                          <a:solidFill>
                            <a:schemeClr val="tx1"/>
                          </a:solidFill>
                          <a:effectLst/>
                          <a:latin typeface="Arial Narrow" pitchFamily="-105" charset="0"/>
                          <a:ea typeface="ＭＳ Ｐゴシック" pitchFamily="-105" charset="-128"/>
                        </a:rPr>
                        <a:t> Enables customer empowerment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6"/>
                    </a:solidFill>
                  </a:tcPr>
                </a:tc>
                <a:tc vMerge="1">
                  <a:txBody>
                    <a:bodyPr/>
                    <a:lstStyle/>
                    <a:p>
                      <a:endParaRPr lang="en-US"/>
                    </a:p>
                  </a:txBody>
                  <a:tcPr/>
                </a:tc>
              </a:tr>
              <a:tr h="523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PHEVs/Charging Stations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Narrow" pitchFamily="-105" charset="0"/>
                          <a:ea typeface="ＭＳ Ｐゴシック" pitchFamily="-105" charset="-128"/>
                        </a:rPr>
                        <a:t>12/100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cap="none" normalizeH="0" baseline="0" dirty="0" smtClean="0">
                          <a:ln>
                            <a:noFill/>
                          </a:ln>
                          <a:solidFill>
                            <a:schemeClr val="tx1"/>
                          </a:solidFill>
                          <a:effectLst/>
                          <a:latin typeface="Arial Narrow" pitchFamily="-105" charset="0"/>
                          <a:ea typeface="ＭＳ Ｐゴシック" pitchFamily="-105" charset="-128"/>
                        </a:rPr>
                        <a:t>  Accelerates market entry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200" b="0" i="1" u="none" strike="noStrike" cap="none" normalizeH="0" baseline="0" dirty="0" smtClean="0">
                          <a:ln>
                            <a:noFill/>
                          </a:ln>
                          <a:solidFill>
                            <a:srgbClr val="800000"/>
                          </a:solidFill>
                          <a:effectLst/>
                          <a:latin typeface="Arial Black" pitchFamily="-105" charset="0"/>
                          <a:ea typeface="ＭＳ Ｐゴシック" pitchFamily="-105" charset="-128"/>
                        </a:rPr>
                        <a:t>Begins the path toward energy independence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3"/>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1047750" y="133350"/>
            <a:ext cx="7867650" cy="963613"/>
          </a:xfrm>
          <a:prstGeom prst="rect">
            <a:avLst/>
          </a:prstGeom>
          <a:noFill/>
          <a:ln w="9525">
            <a:noFill/>
            <a:miter lim="800000"/>
            <a:headEnd/>
            <a:tailEnd/>
          </a:ln>
        </p:spPr>
        <p:txBody>
          <a:bodyPr>
            <a:spAutoFit/>
          </a:bodyPr>
          <a:lstStyle/>
          <a:p>
            <a:pPr eaLnBrk="0" hangingPunct="0">
              <a:buClr>
                <a:srgbClr val="000066"/>
              </a:buClr>
              <a:buFont typeface="Wingdings" pitchFamily="2" charset="2"/>
              <a:buNone/>
            </a:pPr>
            <a:r>
              <a:rPr lang="en-US" sz="2800" dirty="0">
                <a:solidFill>
                  <a:srgbClr val="990000"/>
                </a:solidFill>
                <a:latin typeface="Arial Black" pitchFamily="34" charset="0"/>
              </a:rPr>
              <a:t>ARRA SG Demonstration Program</a:t>
            </a:r>
          </a:p>
          <a:p>
            <a:pPr eaLnBrk="0" hangingPunct="0">
              <a:buClr>
                <a:srgbClr val="000066"/>
              </a:buClr>
              <a:buFont typeface="Wingdings" pitchFamily="2" charset="2"/>
              <a:buNone/>
            </a:pPr>
            <a:r>
              <a:rPr lang="en-US" sz="2400" i="1" dirty="0">
                <a:solidFill>
                  <a:srgbClr val="990000"/>
                </a:solidFill>
                <a:latin typeface="Arial Black" pitchFamily="34" charset="0"/>
              </a:rPr>
              <a:t>Regional </a:t>
            </a:r>
            <a:r>
              <a:rPr lang="en-US" sz="2400" i="1" dirty="0" smtClean="0">
                <a:solidFill>
                  <a:srgbClr val="990000"/>
                </a:solidFill>
                <a:latin typeface="Arial Black" pitchFamily="34" charset="0"/>
              </a:rPr>
              <a:t> </a:t>
            </a:r>
            <a:r>
              <a:rPr lang="en-US" sz="2400" dirty="0" smtClean="0">
                <a:solidFill>
                  <a:srgbClr val="990000"/>
                </a:solidFill>
                <a:latin typeface="Arial Black" pitchFamily="34" charset="0"/>
              </a:rPr>
              <a:t>Smart </a:t>
            </a:r>
            <a:r>
              <a:rPr lang="en-US" sz="2400" dirty="0">
                <a:solidFill>
                  <a:srgbClr val="990000"/>
                </a:solidFill>
                <a:latin typeface="Arial Black" pitchFamily="34" charset="0"/>
              </a:rPr>
              <a:t>Grid &amp; Energy Storage</a:t>
            </a:r>
          </a:p>
        </p:txBody>
      </p:sp>
      <p:graphicFrame>
        <p:nvGraphicFramePr>
          <p:cNvPr id="6" name="Table 5"/>
          <p:cNvGraphicFramePr>
            <a:graphicFrameLocks noGrp="1"/>
          </p:cNvGraphicFramePr>
          <p:nvPr/>
        </p:nvGraphicFramePr>
        <p:xfrm>
          <a:off x="914400" y="1219200"/>
          <a:ext cx="8001001" cy="5164607"/>
        </p:xfrm>
        <a:graphic>
          <a:graphicData uri="http://schemas.openxmlformats.org/drawingml/2006/table">
            <a:tbl>
              <a:tblPr/>
              <a:tblGrid>
                <a:gridCol w="2514600"/>
                <a:gridCol w="533400"/>
                <a:gridCol w="4038600"/>
                <a:gridCol w="914401"/>
              </a:tblGrid>
              <a:tr h="511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5" charset="-128"/>
                        </a:rPr>
                        <a:t>Demo Program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5" charset="-128"/>
                        </a:rPr>
                        <a:t>No.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5" charset="-128"/>
                        </a:rPr>
                        <a:t>Impacts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5" charset="-128"/>
                        </a:rPr>
                        <a:t>DOE Funding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r>
              <a:tr h="511624">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Regional Demonstrations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Narrow" pitchFamily="-105" charset="0"/>
                          <a:ea typeface="ＭＳ Ｐゴシック" pitchFamily="-105" charset="-128"/>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1400" b="1" i="1"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Integrate existing SG technologies in regional applications that can be replicated across the 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rgbClr val="800000"/>
                          </a:solidFill>
                          <a:effectLst/>
                          <a:latin typeface="Arial Black" pitchFamily="-105" charset="0"/>
                          <a:ea typeface="ＭＳ Ｐゴシック" pitchFamily="-105" charset="-128"/>
                        </a:rPr>
                        <a:t>$435M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2229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Battery Storage for Utility Load Shifting or for Wind Farm Diurnal Operations and Ramping Control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Narrow" pitchFamily="-105" charset="0"/>
                          <a:ea typeface="ＭＳ Ｐゴシック" pitchFamily="-105"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Smooth, ramp control, &amp; shift peaks of wind with Li ion, flow batteries &amp; other advanced systems in 8-25 MW range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rgbClr val="800000"/>
                          </a:solidFill>
                          <a:effectLst/>
                          <a:latin typeface="Arial Black" pitchFamily="-105" charset="0"/>
                          <a:ea typeface="ＭＳ Ｐゴシック" pitchFamily="-105" charset="-128"/>
                        </a:rPr>
                        <a:t>$61M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2229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Narrow" pitchFamily="-105" charset="0"/>
                          <a:ea typeface="ＭＳ Ｐゴシック" pitchFamily="-105" charset="-128"/>
                        </a:rPr>
                        <a:t>Frequency Regulation Ancillary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Narrow" pitchFamily="-105" charset="0"/>
                          <a:ea typeface="ＭＳ Ｐゴシック" pitchFamily="-105"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Test flywheels or batteries in 1-2 MW range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Demo fast 20 MW flywheel storage device  for grid scale frequency regulation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rgbClr val="800000"/>
                          </a:solidFill>
                          <a:effectLst/>
                          <a:latin typeface="Arial Black" pitchFamily="-105" charset="0"/>
                          <a:ea typeface="ＭＳ Ｐゴシック" pitchFamily="-105" charset="-128"/>
                        </a:rPr>
                        <a:t>$24M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2229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Distributed Energy Storage for Grid Support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Narrow" pitchFamily="-105" charset="0"/>
                          <a:ea typeface="ＭＳ Ｐゴシック" pitchFamily="-105"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1400" b="1" i="1"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Demo frequency regulation, demand management, community energy storage, &amp; peak shifting with lead carbon, Li ion, flow batteries &amp; others in 1-3 MW range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rgbClr val="800000"/>
                          </a:solidFill>
                          <a:effectLst/>
                          <a:latin typeface="Arial Black" pitchFamily="-105" charset="0"/>
                          <a:ea typeface="ＭＳ Ｐゴシック" pitchFamily="-105" charset="-128"/>
                        </a:rPr>
                        <a:t>$20M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2229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Narrow" pitchFamily="-105" charset="0"/>
                          <a:ea typeface="ＭＳ Ｐゴシック" pitchFamily="-105" charset="-128"/>
                        </a:rPr>
                        <a:t>Compressed Air Energy Storage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Narrow" pitchFamily="-105" charset="0"/>
                          <a:ea typeface="ＭＳ Ｐゴシック" pitchFamily="-105"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Use off-peak electricity to compress air into storage  to serve on-loads with Compressed Air Energy Storage in 150-300 MW range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rgbClr val="800000"/>
                          </a:solidFill>
                          <a:effectLst/>
                          <a:latin typeface="Arial Black" pitchFamily="-105" charset="0"/>
                          <a:ea typeface="ＭＳ Ｐゴシック" pitchFamily="-105" charset="-128"/>
                        </a:rPr>
                        <a:t>$55M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2229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Arial Narrow" pitchFamily="-105" charset="0"/>
                          <a:ea typeface="ＭＳ Ｐゴシック" pitchFamily="-105" charset="-128"/>
                        </a:rPr>
                        <a:t>Demo of Promising Energy Storage Technologies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Narrow" pitchFamily="-105" charset="0"/>
                          <a:ea typeface="ＭＳ Ｐゴシック" pitchFamily="-105"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1" i="1" u="none" strike="noStrike" kern="1200" cap="none" normalizeH="0" baseline="0" dirty="0" smtClean="0">
                          <a:ln>
                            <a:noFill/>
                          </a:ln>
                          <a:solidFill>
                            <a:schemeClr val="tx1"/>
                          </a:solidFill>
                          <a:effectLst/>
                          <a:latin typeface="Arial Narrow" pitchFamily="-105" charset="0"/>
                          <a:ea typeface="ＭＳ Ｐゴシック" pitchFamily="-105" charset="-128"/>
                          <a:cs typeface="+mn-cs"/>
                        </a:rPr>
                        <a:t>Bring lab concepts to functioning prototype: advanced batteries, flow batteries, flywheels, &amp; compressed 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rgbClr val="800000"/>
                          </a:solidFill>
                          <a:effectLst/>
                          <a:latin typeface="Arial Black" pitchFamily="-105" charset="0"/>
                          <a:ea typeface="ＭＳ Ｐゴシック" pitchFamily="-105" charset="-128"/>
                        </a:rPr>
                        <a:t>$25M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470687">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kern="1200" cap="none" normalizeH="0" baseline="0" dirty="0" smtClean="0">
                          <a:ln>
                            <a:noFill/>
                          </a:ln>
                          <a:solidFill>
                            <a:srgbClr val="800000"/>
                          </a:solidFill>
                          <a:effectLst/>
                          <a:latin typeface="Arial Black" pitchFamily="-105" charset="0"/>
                          <a:ea typeface="ＭＳ Ｐゴシック" pitchFamily="-105" charset="-128"/>
                          <a:cs typeface="+mn-cs"/>
                        </a:rPr>
                        <a:t>Total Demo Projects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kern="1200" cap="none" normalizeH="0" baseline="0" dirty="0" smtClean="0">
                          <a:ln>
                            <a:noFill/>
                          </a:ln>
                          <a:solidFill>
                            <a:srgbClr val="800000"/>
                          </a:solidFill>
                          <a:effectLst/>
                          <a:latin typeface="Arial Black" pitchFamily="-105" charset="0"/>
                          <a:ea typeface="ＭＳ Ｐゴシック" pitchFamily="-105" charset="-128"/>
                          <a:cs typeface="+mn-cs"/>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kern="1200" cap="none" normalizeH="0" baseline="0" dirty="0" smtClean="0">
                          <a:ln>
                            <a:noFill/>
                          </a:ln>
                          <a:solidFill>
                            <a:srgbClr val="800000"/>
                          </a:solidFill>
                          <a:effectLst/>
                          <a:latin typeface="Arial Black" pitchFamily="-105" charset="0"/>
                          <a:ea typeface="ＭＳ Ｐゴシック" pitchFamily="-105" charset="-128"/>
                          <a:cs typeface="+mn-cs"/>
                        </a:rPr>
                        <a:t>Gather data &amp; show benefits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kern="1200" cap="none" normalizeH="0" baseline="0" dirty="0" smtClean="0">
                          <a:ln>
                            <a:noFill/>
                          </a:ln>
                          <a:solidFill>
                            <a:srgbClr val="800000"/>
                          </a:solidFill>
                          <a:effectLst/>
                          <a:latin typeface="Arial Black" pitchFamily="-105" charset="0"/>
                          <a:ea typeface="ＭＳ Ｐゴシック" pitchFamily="-105" charset="-128"/>
                          <a:cs typeface="+mn-cs"/>
                        </a:rPr>
                        <a:t>$620M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Outcomes</a:t>
            </a:r>
          </a:p>
        </p:txBody>
      </p:sp>
      <p:sp>
        <p:nvSpPr>
          <p:cNvPr id="10243" name="Rectangle 3"/>
          <p:cNvSpPr>
            <a:spLocks noGrp="1" noChangeArrowheads="1"/>
          </p:cNvSpPr>
          <p:nvPr>
            <p:ph type="body" idx="1"/>
          </p:nvPr>
        </p:nvSpPr>
        <p:spPr/>
        <p:txBody>
          <a:bodyPr/>
          <a:lstStyle/>
          <a:p>
            <a:r>
              <a:rPr lang="en-US" sz="2800" dirty="0" smtClean="0"/>
              <a:t>Deliver on the stimulus mission.</a:t>
            </a:r>
          </a:p>
          <a:p>
            <a:r>
              <a:rPr lang="en-US" sz="2800" dirty="0" smtClean="0"/>
              <a:t>Deliver on grid modernization.</a:t>
            </a:r>
          </a:p>
          <a:p>
            <a:r>
              <a:rPr lang="en-US" sz="2800" smtClean="0"/>
              <a:t>Maintain a transparent system.</a:t>
            </a:r>
          </a:p>
          <a:p>
            <a:r>
              <a:rPr lang="en-US" sz="2800" dirty="0" smtClean="0"/>
              <a:t>Create the best data-backed national perspective on Smart Grid deployments.</a:t>
            </a:r>
          </a:p>
          <a:p>
            <a:pPr algn="ctr">
              <a:buFont typeface="Wingdings" pitchFamily="2" charset="2"/>
              <a:buNone/>
            </a:pPr>
            <a:endParaRPr lang="en-US" sz="2000" b="1" dirty="0" smtClean="0">
              <a:solidFill>
                <a:srgbClr val="990000"/>
              </a:solidFill>
            </a:endParaRPr>
          </a:p>
          <a:p>
            <a:pPr>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204913" y="392113"/>
            <a:ext cx="7319962" cy="495300"/>
          </a:xfrm>
          <a:prstGeom prst="rect">
            <a:avLst/>
          </a:prstGeom>
          <a:noFill/>
          <a:ln w="9525">
            <a:noFill/>
            <a:miter lim="800000"/>
            <a:headEnd/>
            <a:tailEnd/>
          </a:ln>
        </p:spPr>
        <p:txBody>
          <a:bodyPr>
            <a:spAutoFit/>
          </a:bodyPr>
          <a:lstStyle/>
          <a:p>
            <a:pPr>
              <a:lnSpc>
                <a:spcPct val="80000"/>
              </a:lnSpc>
              <a:buFont typeface="Wingdings" pitchFamily="2" charset="2"/>
              <a:buNone/>
              <a:defRPr/>
            </a:pPr>
            <a:r>
              <a:rPr lang="en-US" sz="3200" dirty="0">
                <a:latin typeface="+mj-lt"/>
                <a:ea typeface="+mj-ea"/>
                <a:cs typeface="+mj-cs"/>
              </a:rPr>
              <a:t>Smart Grid Resources</a:t>
            </a:r>
          </a:p>
        </p:txBody>
      </p:sp>
      <p:sp>
        <p:nvSpPr>
          <p:cNvPr id="2052" name="TextBox 3"/>
          <p:cNvSpPr txBox="1">
            <a:spLocks noChangeArrowheads="1"/>
          </p:cNvSpPr>
          <p:nvPr/>
        </p:nvSpPr>
        <p:spPr bwMode="auto">
          <a:xfrm>
            <a:off x="2743200" y="1487488"/>
            <a:ext cx="4078288" cy="6186487"/>
          </a:xfrm>
          <a:prstGeom prst="rect">
            <a:avLst/>
          </a:prstGeom>
          <a:noFill/>
          <a:ln w="9525">
            <a:noFill/>
            <a:miter lim="800000"/>
            <a:headEnd/>
            <a:tailEnd/>
          </a:ln>
        </p:spPr>
        <p:txBody>
          <a:bodyPr>
            <a:spAutoFit/>
          </a:bodyPr>
          <a:lstStyle/>
          <a:p>
            <a:pPr marL="292100" indent="-292100"/>
            <a:r>
              <a:rPr lang="en-US" sz="2000"/>
              <a:t>Smart Grid System Report (2009)</a:t>
            </a:r>
          </a:p>
          <a:p>
            <a:pPr marL="292100" indent="-292100"/>
            <a:endParaRPr lang="en-US" sz="2000"/>
          </a:p>
          <a:p>
            <a:pPr marL="292100" indent="-292100"/>
            <a:r>
              <a:rPr lang="en-US" sz="2000"/>
              <a:t>Smart Grid Metrics for Measuring Progress</a:t>
            </a:r>
          </a:p>
          <a:p>
            <a:pPr marL="292100" indent="-292100"/>
            <a:endParaRPr lang="en-US" sz="2000"/>
          </a:p>
          <a:p>
            <a:pPr marL="292100" indent="-292100"/>
            <a:r>
              <a:rPr lang="en-US" sz="2000"/>
              <a:t>Smart Grid – Introduction and Stakeholder books</a:t>
            </a:r>
          </a:p>
          <a:p>
            <a:pPr marL="292100" indent="-292100"/>
            <a:endParaRPr lang="en-US" sz="2000"/>
          </a:p>
          <a:p>
            <a:pPr marL="292100" indent="-292100"/>
            <a:r>
              <a:rPr lang="en-US" sz="2000"/>
              <a:t>Smart Grid Maturity Model</a:t>
            </a:r>
          </a:p>
          <a:p>
            <a:pPr marL="292100" indent="-292100"/>
            <a:endParaRPr lang="en-US" sz="2000"/>
          </a:p>
          <a:p>
            <a:pPr marL="292100" indent="-292100"/>
            <a:r>
              <a:rPr lang="en-US" sz="2000"/>
              <a:t>Smart Grid Information Clearinghouse</a:t>
            </a:r>
          </a:p>
          <a:p>
            <a:pPr marL="292100" indent="-292100"/>
            <a:endParaRPr lang="en-US" sz="2000"/>
          </a:p>
          <a:p>
            <a:pPr marL="292100" indent="-292100"/>
            <a:r>
              <a:rPr lang="en-US" sz="2000"/>
              <a:t>SmartGrid.gov</a:t>
            </a:r>
          </a:p>
          <a:p>
            <a:pPr marL="292100" indent="-292100"/>
            <a:endParaRPr lang="en-US" sz="2000"/>
          </a:p>
          <a:p>
            <a:pPr marL="292100" indent="-292100"/>
            <a:endParaRPr lang="en-US"/>
          </a:p>
          <a:p>
            <a:pPr marL="292100" indent="-292100"/>
            <a:endParaRPr lang="en-US"/>
          </a:p>
          <a:p>
            <a:pPr marL="292100" indent="-292100"/>
            <a:endParaRPr lang="en-US"/>
          </a:p>
          <a:p>
            <a:pPr marL="292100" indent="-292100"/>
            <a:endParaRPr lang="en-US"/>
          </a:p>
          <a:p>
            <a:pPr marL="292100" indent="-292100"/>
            <a:endParaRPr lang="en-US"/>
          </a:p>
        </p:txBody>
      </p:sp>
      <p:grpSp>
        <p:nvGrpSpPr>
          <p:cNvPr id="2" name="Group 18"/>
          <p:cNvGrpSpPr>
            <a:grpSpLocks/>
          </p:cNvGrpSpPr>
          <p:nvPr/>
        </p:nvGrpSpPr>
        <p:grpSpPr bwMode="auto">
          <a:xfrm>
            <a:off x="7086600" y="1303338"/>
            <a:ext cx="1828800" cy="3276600"/>
            <a:chOff x="646" y="863"/>
            <a:chExt cx="1374" cy="3250"/>
          </a:xfrm>
        </p:grpSpPr>
        <p:pic>
          <p:nvPicPr>
            <p:cNvPr id="6" name="Picture 5" descr="Consumer.jpg"/>
            <p:cNvPicPr>
              <a:picLocks noChangeAspect="1"/>
            </p:cNvPicPr>
            <p:nvPr/>
          </p:nvPicPr>
          <p:blipFill>
            <a:blip r:embed="rId3" cstate="print"/>
            <a:srcRect/>
            <a:stretch>
              <a:fillRect/>
            </a:stretch>
          </p:blipFill>
          <p:spPr bwMode="auto">
            <a:xfrm>
              <a:off x="1400" y="1184"/>
              <a:ext cx="620" cy="803"/>
            </a:xfrm>
            <a:prstGeom prst="rect">
              <a:avLst/>
            </a:prstGeom>
            <a:noFill/>
            <a:ln w="9525">
              <a:noFill/>
              <a:miter lim="800000"/>
              <a:headEnd/>
              <a:tailEnd/>
            </a:ln>
            <a:effectLst>
              <a:outerShdw dist="38100" dir="2700000" rotWithShape="0">
                <a:srgbClr val="808080">
                  <a:alpha val="42998"/>
                </a:srgbClr>
              </a:outerShdw>
            </a:effectLst>
          </p:spPr>
        </p:pic>
        <p:pic>
          <p:nvPicPr>
            <p:cNvPr id="7" name="Picture 6" descr="Environmental.jpg"/>
            <p:cNvPicPr>
              <a:picLocks noChangeAspect="1"/>
            </p:cNvPicPr>
            <p:nvPr/>
          </p:nvPicPr>
          <p:blipFill>
            <a:blip r:embed="rId4" cstate="print"/>
            <a:srcRect/>
            <a:stretch>
              <a:fillRect/>
            </a:stretch>
          </p:blipFill>
          <p:spPr bwMode="auto">
            <a:xfrm>
              <a:off x="646" y="2412"/>
              <a:ext cx="620" cy="8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11" descr="Policy.jpg"/>
            <p:cNvPicPr>
              <a:picLocks noChangeAspect="1"/>
            </p:cNvPicPr>
            <p:nvPr/>
          </p:nvPicPr>
          <p:blipFill>
            <a:blip r:embed="rId5" cstate="print"/>
            <a:srcRect/>
            <a:stretch>
              <a:fillRect/>
            </a:stretch>
          </p:blipFill>
          <p:spPr bwMode="auto">
            <a:xfrm>
              <a:off x="1400" y="2683"/>
              <a:ext cx="620" cy="801"/>
            </a:xfrm>
            <a:prstGeom prst="rect">
              <a:avLst/>
            </a:prstGeom>
            <a:noFill/>
            <a:ln w="9525">
              <a:noFill/>
              <a:miter lim="800000"/>
              <a:headEnd/>
              <a:tailEnd/>
            </a:ln>
            <a:effectLst>
              <a:outerShdw dist="38100" dir="2700000" rotWithShape="0">
                <a:srgbClr val="808080">
                  <a:alpha val="42998"/>
                </a:srgbClr>
              </a:outerShdw>
            </a:effectLst>
          </p:spPr>
        </p:pic>
        <p:pic>
          <p:nvPicPr>
            <p:cNvPr id="9" name="Picture 8" descr="Regulators.jpg"/>
            <p:cNvPicPr>
              <a:picLocks noChangeAspect="1"/>
            </p:cNvPicPr>
            <p:nvPr/>
          </p:nvPicPr>
          <p:blipFill>
            <a:blip r:embed="rId6" cstate="print"/>
            <a:srcRect/>
            <a:stretch>
              <a:fillRect/>
            </a:stretch>
          </p:blipFill>
          <p:spPr bwMode="auto">
            <a:xfrm>
              <a:off x="1125" y="3312"/>
              <a:ext cx="619" cy="801"/>
            </a:xfrm>
            <a:prstGeom prst="rect">
              <a:avLst/>
            </a:prstGeom>
            <a:noFill/>
            <a:ln w="9525">
              <a:noFill/>
              <a:miter lim="800000"/>
              <a:headEnd/>
              <a:tailEnd/>
            </a:ln>
            <a:effectLst>
              <a:outerShdw dist="38100" dir="2700000" rotWithShape="0">
                <a:srgbClr val="808080">
                  <a:alpha val="42998"/>
                </a:srgbClr>
              </a:outerShdw>
            </a:effectLst>
          </p:spPr>
        </p:pic>
        <p:pic>
          <p:nvPicPr>
            <p:cNvPr id="10" name="Picture 9" descr="Technology.jpg"/>
            <p:cNvPicPr>
              <a:picLocks noChangeAspect="1"/>
            </p:cNvPicPr>
            <p:nvPr/>
          </p:nvPicPr>
          <p:blipFill>
            <a:blip r:embed="rId7" cstate="print"/>
            <a:srcRect/>
            <a:stretch>
              <a:fillRect/>
            </a:stretch>
          </p:blipFill>
          <p:spPr bwMode="auto">
            <a:xfrm>
              <a:off x="1125" y="1772"/>
              <a:ext cx="619" cy="800"/>
            </a:xfrm>
            <a:prstGeom prst="rect">
              <a:avLst/>
            </a:prstGeom>
            <a:noFill/>
            <a:ln w="9525">
              <a:noFill/>
              <a:miter lim="800000"/>
              <a:headEnd/>
              <a:tailEnd/>
            </a:ln>
            <a:effectLst>
              <a:outerShdw dist="38100" dir="2700000" rotWithShape="0">
                <a:srgbClr val="808080">
                  <a:alpha val="42998"/>
                </a:srgbClr>
              </a:outerShdw>
            </a:effectLst>
          </p:spPr>
        </p:pic>
        <p:pic>
          <p:nvPicPr>
            <p:cNvPr id="11" name="Picture 10" descr="Utilities.jpg"/>
            <p:cNvPicPr>
              <a:picLocks noChangeAspect="1"/>
            </p:cNvPicPr>
            <p:nvPr/>
          </p:nvPicPr>
          <p:blipFill>
            <a:blip r:embed="rId8" cstate="print"/>
            <a:srcRect/>
            <a:stretch>
              <a:fillRect/>
            </a:stretch>
          </p:blipFill>
          <p:spPr bwMode="auto">
            <a:xfrm>
              <a:off x="646" y="863"/>
              <a:ext cx="620" cy="801"/>
            </a:xfrm>
            <a:prstGeom prst="rect">
              <a:avLst/>
            </a:prstGeom>
            <a:noFill/>
            <a:ln w="9525">
              <a:noFill/>
              <a:miter lim="800000"/>
              <a:headEnd/>
              <a:tailEnd/>
            </a:ln>
            <a:effectLst>
              <a:outerShdw dist="38100" dir="2700000" rotWithShape="0">
                <a:srgbClr val="808080">
                  <a:alpha val="42998"/>
                </a:srgbClr>
              </a:outerShdw>
            </a:effectLst>
          </p:spPr>
        </p:pic>
      </p:grpSp>
      <p:pic>
        <p:nvPicPr>
          <p:cNvPr id="2054" name="Picture 2" descr="C:\Users\rscheer\Desktop\http___www.oe.energy.bmp"/>
          <p:cNvPicPr>
            <a:picLocks noChangeAspect="1" noChangeArrowheads="1"/>
          </p:cNvPicPr>
          <p:nvPr/>
        </p:nvPicPr>
        <p:blipFill>
          <a:blip r:embed="rId9" cstate="print"/>
          <a:srcRect/>
          <a:stretch>
            <a:fillRect/>
          </a:stretch>
        </p:blipFill>
        <p:spPr bwMode="auto">
          <a:xfrm>
            <a:off x="1031875" y="1450975"/>
            <a:ext cx="1533525" cy="1981200"/>
          </a:xfrm>
          <a:prstGeom prst="rect">
            <a:avLst/>
          </a:prstGeom>
          <a:noFill/>
          <a:ln w="9525">
            <a:noFill/>
            <a:miter lim="800000"/>
            <a:headEnd/>
            <a:tailEnd/>
          </a:ln>
        </p:spPr>
      </p:pic>
      <p:graphicFrame>
        <p:nvGraphicFramePr>
          <p:cNvPr id="2050" name="Object 3"/>
          <p:cNvGraphicFramePr>
            <a:graphicFrameLocks noChangeAspect="1"/>
          </p:cNvGraphicFramePr>
          <p:nvPr/>
        </p:nvGraphicFramePr>
        <p:xfrm>
          <a:off x="1031875" y="3706813"/>
          <a:ext cx="1506538" cy="1949450"/>
        </p:xfrm>
        <a:graphic>
          <a:graphicData uri="http://schemas.openxmlformats.org/presentationml/2006/ole">
            <p:oleObj spid="_x0000_s1026" name="Acrobat Document" r:id="rId10" imgW="7776720" imgH="10046880" progId="AcroExch.Document.7">
              <p:embed/>
            </p:oleObj>
          </a:graphicData>
        </a:graphic>
      </p:graphicFrame>
      <p:pic>
        <p:nvPicPr>
          <p:cNvPr id="14" name="Picture 13" descr="SGdotGOV_home1.jpg"/>
          <p:cNvPicPr>
            <a:picLocks noChangeAspect="1"/>
          </p:cNvPicPr>
          <p:nvPr/>
        </p:nvPicPr>
        <p:blipFill>
          <a:blip r:embed="rId11" cstate="print"/>
          <a:srcRect/>
          <a:stretch>
            <a:fillRect/>
          </a:stretch>
        </p:blipFill>
        <p:spPr bwMode="auto">
          <a:xfrm>
            <a:off x="5892800" y="4535488"/>
            <a:ext cx="2613025" cy="1960562"/>
          </a:xfrm>
          <a:prstGeom prst="rect">
            <a:avLst/>
          </a:prstGeom>
          <a:noFill/>
          <a:ln w="9525">
            <a:noFill/>
            <a:miter lim="800000"/>
            <a:headEnd/>
            <a:tailEnd/>
          </a:ln>
          <a:effectLst>
            <a:outerShdw dist="38100" dir="2700000" rotWithShape="0">
              <a:srgbClr val="808080">
                <a:alpha val="42998"/>
              </a:srgbClr>
            </a:outerShdw>
          </a:effectLst>
        </p:spPr>
      </p:pic>
      <p:sp>
        <p:nvSpPr>
          <p:cNvPr id="2056" name="Text Box 4"/>
          <p:cNvSpPr txBox="1">
            <a:spLocks noChangeArrowheads="1"/>
          </p:cNvSpPr>
          <p:nvPr/>
        </p:nvSpPr>
        <p:spPr bwMode="auto">
          <a:xfrm>
            <a:off x="8734425" y="6500813"/>
            <a:ext cx="304800" cy="260350"/>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DC1953F3-834D-4411-9378-97241F69128C}" type="slidenum">
              <a:rPr lang="en-US" sz="1000"/>
              <a:pPr algn="ctr">
                <a:spcBef>
                  <a:spcPct val="50000"/>
                </a:spcBef>
                <a:buFont typeface="Wingdings" pitchFamily="2" charset="2"/>
                <a:buNone/>
              </a:pPr>
              <a:t>9</a:t>
            </a:fld>
            <a:endParaRPr lang="en-US" sz="1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1868</TotalTime>
  <Words>731</Words>
  <Application>Microsoft Office PowerPoint</Application>
  <PresentationFormat>On-screen Show (4:3)</PresentationFormat>
  <Paragraphs>159</Paragraphs>
  <Slides>10</Slides>
  <Notes>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15" baseType="lpstr">
      <vt:lpstr>1_Blank Presentation</vt:lpstr>
      <vt:lpstr>2_Blank Presentation</vt:lpstr>
      <vt:lpstr>3_Blank Presentation</vt:lpstr>
      <vt:lpstr>4_Blank Presentation</vt:lpstr>
      <vt:lpstr>Acrobat Document</vt:lpstr>
      <vt:lpstr>    Update to AABE on DOE Smart Grid Investment Grants and Smart Grid Regional Demonstrations   Christopher Irwin Smart Grid Standards and Interoperability Coordinator Office of Electricity Delivery and Energy Reliability </vt:lpstr>
      <vt:lpstr>Slide 2</vt:lpstr>
      <vt:lpstr>Smart Grid Enables Dynamic Optimization of Grid Resources  and Operations</vt:lpstr>
      <vt:lpstr>Defining Smart Grid</vt:lpstr>
      <vt:lpstr>American Recovery and Reinvestment Act  Jumpstarts Smart Grid</vt:lpstr>
      <vt:lpstr>Slide 6</vt:lpstr>
      <vt:lpstr>Slide 7</vt:lpstr>
      <vt:lpstr>Outcomes</vt:lpstr>
      <vt:lpstr>Slide 9</vt:lpstr>
      <vt:lpstr>Contact Information</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AABE SG Update</dc:title>
  <dc:creator>Christopher Irwin</dc:creator>
  <cp:lastModifiedBy>Chris</cp:lastModifiedBy>
  <cp:revision>73</cp:revision>
  <dcterms:created xsi:type="dcterms:W3CDTF">2010-01-18T16:47:52Z</dcterms:created>
  <dcterms:modified xsi:type="dcterms:W3CDTF">2010-05-21T09:21:57Z</dcterms:modified>
</cp:coreProperties>
</file>